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7" r:id="rId2"/>
    <p:sldId id="258" r:id="rId3"/>
    <p:sldId id="261" r:id="rId4"/>
    <p:sldId id="267" r:id="rId5"/>
    <p:sldId id="260" r:id="rId6"/>
    <p:sldId id="262" r:id="rId7"/>
    <p:sldId id="266" r:id="rId8"/>
    <p:sldId id="265" r:id="rId9"/>
    <p:sldId id="263" r:id="rId10"/>
    <p:sldId id="264" r:id="rId11"/>
    <p:sldId id="259" r:id="rId12"/>
    <p:sldId id="25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86DD"/>
    <a:srgbClr val="013968"/>
    <a:srgbClr val="F49A1F"/>
    <a:srgbClr val="F5A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86761" autoAdjust="0"/>
  </p:normalViewPr>
  <p:slideViewPr>
    <p:cSldViewPr snapToGrid="0">
      <p:cViewPr varScale="1">
        <p:scale>
          <a:sx n="106" d="100"/>
          <a:sy n="106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7D62A-0B97-4B26-91C3-5956598A2CC1}" type="datetimeFigureOut">
              <a:rPr lang="zh-TW" altLang="en-US" smtClean="0"/>
              <a:t>2022/1/13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E5F03-BEB0-4CB3-BA3C-D018AC3CE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23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本人生在台商家庭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國中前隨父母工作於中國讀書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,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 國高中後獨自返台就學。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大學就讀於東吳大學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大學期間擔任系學會長一職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,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 熱心處理系上事務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也因此深受當時系主任信任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並受其慰留於東吳資管所繼續進修。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研究所期間除完成自身論文研究外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另外還有擔任大學部數位學習學程之助教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,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並協助教授完成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105~106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年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2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年之科學工業園區研究計畫。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役畢後隨即進入晶元光電擔任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SAP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工程師一職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,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 主要負責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SD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模組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也額外接觸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AutoIt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、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Uipath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Salesforce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等開發。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5F03-BEB0-4CB3-BA3C-D018AC3CE6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2001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5F03-BEB0-4CB3-BA3C-D018AC3CE64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574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82F5-429A-4A55-BA28-A62CCC068090}" type="datetimeFigureOut">
              <a:rPr lang="zh-TW" altLang="en-US" smtClean="0"/>
              <a:t>2022/1/13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45CF-D150-4A78-946E-1731A77AC8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4329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82F5-429A-4A55-BA28-A62CCC068090}" type="datetimeFigureOut">
              <a:rPr lang="zh-TW" altLang="en-US" smtClean="0"/>
              <a:t>2022/1/13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45CF-D150-4A78-946E-1731A77AC8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4115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82F5-429A-4A55-BA28-A62CCC068090}" type="datetimeFigureOut">
              <a:rPr lang="zh-TW" altLang="en-US" smtClean="0"/>
              <a:t>2022/1/13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45CF-D150-4A78-946E-1731A77AC8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05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82F5-429A-4A55-BA28-A62CCC068090}" type="datetimeFigureOut">
              <a:rPr lang="zh-TW" altLang="en-US" smtClean="0"/>
              <a:t>2022/1/13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45CF-D150-4A78-946E-1731A77AC8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72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82F5-429A-4A55-BA28-A62CCC068090}" type="datetimeFigureOut">
              <a:rPr lang="zh-TW" altLang="en-US" smtClean="0"/>
              <a:t>2022/1/13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45CF-D150-4A78-946E-1731A77AC8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800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82F5-429A-4A55-BA28-A62CCC068090}" type="datetimeFigureOut">
              <a:rPr lang="zh-TW" altLang="en-US" smtClean="0"/>
              <a:t>2022/1/13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45CF-D150-4A78-946E-1731A77AC8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931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82F5-429A-4A55-BA28-A62CCC068090}" type="datetimeFigureOut">
              <a:rPr lang="zh-TW" altLang="en-US" smtClean="0"/>
              <a:t>2022/1/13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45CF-D150-4A78-946E-1731A77AC8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0518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82F5-429A-4A55-BA28-A62CCC068090}" type="datetimeFigureOut">
              <a:rPr lang="zh-TW" altLang="en-US" smtClean="0"/>
              <a:t>2022/1/13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45CF-D150-4A78-946E-1731A77AC8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633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82F5-429A-4A55-BA28-A62CCC068090}" type="datetimeFigureOut">
              <a:rPr lang="zh-TW" altLang="en-US" smtClean="0"/>
              <a:t>2022/1/13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45CF-D150-4A78-946E-1731A77AC8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5016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82F5-429A-4A55-BA28-A62CCC068090}" type="datetimeFigureOut">
              <a:rPr lang="zh-TW" altLang="en-US" smtClean="0"/>
              <a:t>2022/1/13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45CF-D150-4A78-946E-1731A77AC8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608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82F5-429A-4A55-BA28-A62CCC068090}" type="datetimeFigureOut">
              <a:rPr lang="zh-TW" altLang="en-US" smtClean="0"/>
              <a:t>2022/1/13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45CF-D150-4A78-946E-1731A77AC8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858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782F5-429A-4A55-BA28-A62CCC068090}" type="datetimeFigureOut">
              <a:rPr lang="zh-TW" altLang="en-US" smtClean="0"/>
              <a:t>2022/1/13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545CF-D150-4A78-946E-1731A77AC8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6063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mp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694FD81-90AD-4F85-84B5-AB830C631C8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58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0F946EB-3C1B-4EFD-BCCD-F97924B95A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09" b="10109"/>
          <a:stretch/>
        </p:blipFill>
        <p:spPr>
          <a:xfrm>
            <a:off x="451001" y="404445"/>
            <a:ext cx="11289996" cy="604910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C2F295-7F3D-4AC3-B5CE-24B773DDA221}"/>
              </a:ext>
            </a:extLst>
          </p:cNvPr>
          <p:cNvSpPr/>
          <p:nvPr/>
        </p:nvSpPr>
        <p:spPr>
          <a:xfrm>
            <a:off x="1925052" y="1234439"/>
            <a:ext cx="8341895" cy="4389121"/>
          </a:xfrm>
          <a:prstGeom prst="rect">
            <a:avLst/>
          </a:prstGeom>
          <a:solidFill>
            <a:srgbClr val="013968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9B714867-9559-4F51-B013-6275D2AE651B}"/>
              </a:ext>
            </a:extLst>
          </p:cNvPr>
          <p:cNvSpPr txBox="1">
            <a:spLocks/>
          </p:cNvSpPr>
          <p:nvPr/>
        </p:nvSpPr>
        <p:spPr>
          <a:xfrm>
            <a:off x="2055225" y="2103395"/>
            <a:ext cx="3738856" cy="11139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rPr>
              <a:t>RESUME &amp;</a:t>
            </a:r>
            <a:endParaRPr lang="zh-TW" altLang="en-US" sz="6000" b="1" dirty="0">
              <a:solidFill>
                <a:schemeClr val="bg1"/>
              </a:solidFill>
              <a:latin typeface="+mn-lt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D4B6B60-F7D6-4412-8C79-CC2D79173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109" y="1392663"/>
            <a:ext cx="2051876" cy="630524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31B6284-8165-4664-B107-BADAA5A228F2}"/>
              </a:ext>
            </a:extLst>
          </p:cNvPr>
          <p:cNvCxnSpPr>
            <a:cxnSpLocks/>
          </p:cNvCxnSpPr>
          <p:nvPr/>
        </p:nvCxnSpPr>
        <p:spPr>
          <a:xfrm>
            <a:off x="4093698" y="4542946"/>
            <a:ext cx="581097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1">
            <a:extLst>
              <a:ext uri="{FF2B5EF4-FFF2-40B4-BE49-F238E27FC236}">
                <a16:creationId xmlns:a16="http://schemas.microsoft.com/office/drawing/2014/main" id="{6161274C-FCDC-4A4B-BB87-BD138FBECE5D}"/>
              </a:ext>
            </a:extLst>
          </p:cNvPr>
          <p:cNvSpPr txBox="1">
            <a:spLocks/>
          </p:cNvSpPr>
          <p:nvPr/>
        </p:nvSpPr>
        <p:spPr>
          <a:xfrm>
            <a:off x="6411042" y="4561067"/>
            <a:ext cx="3540863" cy="5221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rPr>
              <a:t>Presented By David Wu </a:t>
            </a:r>
            <a:endParaRPr lang="zh-TW" altLang="en-US" sz="2800" dirty="0">
              <a:solidFill>
                <a:schemeClr val="bg1"/>
              </a:solidFill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40D0E8AE-057C-456D-87EE-7C13A697DCBE}"/>
              </a:ext>
            </a:extLst>
          </p:cNvPr>
          <p:cNvSpPr txBox="1">
            <a:spLocks/>
          </p:cNvSpPr>
          <p:nvPr/>
        </p:nvSpPr>
        <p:spPr>
          <a:xfrm>
            <a:off x="2516195" y="3239085"/>
            <a:ext cx="7620580" cy="11139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000" b="1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rPr>
              <a:t>WORKING EXPERIENCE</a:t>
            </a:r>
            <a:endParaRPr lang="zh-TW" altLang="en-US" sz="6000" b="1" dirty="0">
              <a:solidFill>
                <a:schemeClr val="bg1"/>
              </a:solidFill>
              <a:latin typeface="+mn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185893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8C2228EF-C242-4CA1-8058-B6C93BDA3B45}"/>
              </a:ext>
            </a:extLst>
          </p:cNvPr>
          <p:cNvGrpSpPr/>
          <p:nvPr/>
        </p:nvGrpSpPr>
        <p:grpSpPr>
          <a:xfrm>
            <a:off x="-2" y="418512"/>
            <a:ext cx="3001702" cy="928469"/>
            <a:chOff x="-2" y="418512"/>
            <a:chExt cx="3001702" cy="928469"/>
          </a:xfrm>
        </p:grpSpPr>
        <p:sp>
          <p:nvSpPr>
            <p:cNvPr id="3" name="流程圖: 換頁接點 2">
              <a:extLst>
                <a:ext uri="{FF2B5EF4-FFF2-40B4-BE49-F238E27FC236}">
                  <a16:creationId xmlns:a16="http://schemas.microsoft.com/office/drawing/2014/main" id="{95F45AB2-4652-46EC-938C-D23053084587}"/>
                </a:ext>
              </a:extLst>
            </p:cNvPr>
            <p:cNvSpPr/>
            <p:nvPr/>
          </p:nvSpPr>
          <p:spPr>
            <a:xfrm rot="16200000">
              <a:off x="1036614" y="-618104"/>
              <a:ext cx="928469" cy="3001702"/>
            </a:xfrm>
            <a:prstGeom prst="flowChartOffpageConnector">
              <a:avLst/>
            </a:prstGeom>
            <a:solidFill>
              <a:srgbClr val="0586D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標題 1">
              <a:extLst>
                <a:ext uri="{FF2B5EF4-FFF2-40B4-BE49-F238E27FC236}">
                  <a16:creationId xmlns:a16="http://schemas.microsoft.com/office/drawing/2014/main" id="{44A2CADC-02D0-47AF-82EE-61A95FFCE4DD}"/>
                </a:ext>
              </a:extLst>
            </p:cNvPr>
            <p:cNvSpPr txBox="1">
              <a:spLocks/>
            </p:cNvSpPr>
            <p:nvPr/>
          </p:nvSpPr>
          <p:spPr>
            <a:xfrm>
              <a:off x="231021" y="505660"/>
              <a:ext cx="2124721" cy="7851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WORKING</a:t>
              </a:r>
            </a:p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EXPERIENCE</a:t>
              </a:r>
              <a:endParaRPr lang="zh-TW" altLang="en-US" sz="4800" b="1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3B0436F6-22CF-4E35-AAB7-C375BDC046F7}"/>
              </a:ext>
            </a:extLst>
          </p:cNvPr>
          <p:cNvSpPr/>
          <p:nvPr/>
        </p:nvSpPr>
        <p:spPr>
          <a:xfrm>
            <a:off x="273060" y="2171641"/>
            <a:ext cx="476281" cy="4686359"/>
          </a:xfrm>
          <a:prstGeom prst="rect">
            <a:avLst/>
          </a:prstGeom>
          <a:solidFill>
            <a:srgbClr val="058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80615-2E26-4FEE-B952-4CFF963736BF}"/>
              </a:ext>
            </a:extLst>
          </p:cNvPr>
          <p:cNvSpPr/>
          <p:nvPr/>
        </p:nvSpPr>
        <p:spPr>
          <a:xfrm>
            <a:off x="689805" y="1808679"/>
            <a:ext cx="5903499" cy="5049321"/>
          </a:xfrm>
          <a:prstGeom prst="rect">
            <a:avLst/>
          </a:prstGeom>
          <a:solidFill>
            <a:srgbClr val="01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135AC21-09F2-4F21-9BF9-6D7207370D47}"/>
              </a:ext>
            </a:extLst>
          </p:cNvPr>
          <p:cNvSpPr txBox="1"/>
          <p:nvPr/>
        </p:nvSpPr>
        <p:spPr>
          <a:xfrm>
            <a:off x="808877" y="2318732"/>
            <a:ext cx="5287123" cy="26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報價簽核系統畫面優化</a:t>
            </a:r>
            <a:endParaRPr lang="en-US" altLang="zh-TW" sz="28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客戶組織架構圖功能 </a:t>
            </a:r>
            <a:endParaRPr lang="en-US" altLang="zh-TW" sz="28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報價準則功能</a:t>
            </a:r>
            <a:endParaRPr lang="en-US" altLang="zh-TW" sz="28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Salesforce</a:t>
            </a: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&amp;</a:t>
            </a: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SAP</a:t>
            </a: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資料串接</a:t>
            </a:r>
            <a:r>
              <a:rPr lang="en-US" altLang="zh-TW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(ETL)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D18E02D-BD31-4B71-9811-60974F21D31E}"/>
              </a:ext>
            </a:extLst>
          </p:cNvPr>
          <p:cNvSpPr/>
          <p:nvPr/>
        </p:nvSpPr>
        <p:spPr>
          <a:xfrm>
            <a:off x="5072254" y="2520744"/>
            <a:ext cx="360000" cy="360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58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92BBB5D3-5A1D-4916-A76B-49E744DC4FBE}"/>
              </a:ext>
            </a:extLst>
          </p:cNvPr>
          <p:cNvSpPr/>
          <p:nvPr/>
        </p:nvSpPr>
        <p:spPr>
          <a:xfrm>
            <a:off x="4712254" y="3162441"/>
            <a:ext cx="360000" cy="360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58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3B47048E-000D-434F-B873-C5474A5D9820}"/>
              </a:ext>
            </a:extLst>
          </p:cNvPr>
          <p:cNvSpPr/>
          <p:nvPr/>
        </p:nvSpPr>
        <p:spPr>
          <a:xfrm>
            <a:off x="3644508" y="3804113"/>
            <a:ext cx="360000" cy="360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58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AA36962-3733-4612-A84E-D0BD2E742EF3}"/>
              </a:ext>
            </a:extLst>
          </p:cNvPr>
          <p:cNvSpPr/>
          <p:nvPr/>
        </p:nvSpPr>
        <p:spPr>
          <a:xfrm>
            <a:off x="5990893" y="4498778"/>
            <a:ext cx="360000" cy="360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58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3682223D-11EC-4949-9F49-11E770C4215A}"/>
              </a:ext>
            </a:extLst>
          </p:cNvPr>
          <p:cNvCxnSpPr>
            <a:cxnSpLocks/>
            <a:stCxn id="8" idx="6"/>
            <a:endCxn id="15" idx="1"/>
          </p:cNvCxnSpPr>
          <p:nvPr/>
        </p:nvCxnSpPr>
        <p:spPr>
          <a:xfrm flipV="1">
            <a:off x="5432254" y="1540042"/>
            <a:ext cx="1312503" cy="1160702"/>
          </a:xfrm>
          <a:prstGeom prst="bentConnector3">
            <a:avLst>
              <a:gd name="adj1" fmla="val 46333"/>
            </a:avLst>
          </a:prstGeom>
          <a:ln w="76200">
            <a:solidFill>
              <a:srgbClr val="0586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DD626B1-4282-4323-AEB0-DFA297880204}"/>
              </a:ext>
            </a:extLst>
          </p:cNvPr>
          <p:cNvSpPr/>
          <p:nvPr/>
        </p:nvSpPr>
        <p:spPr>
          <a:xfrm>
            <a:off x="6744757" y="1146196"/>
            <a:ext cx="5216221" cy="787691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58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顧問導入頁面並不符理想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經改善後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 達到總經理、業務需求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 方便使用個平台檢閱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&amp;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簽核</a:t>
            </a:r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A2399B1E-3D2F-4918-825D-240A92C9874B}"/>
              </a:ext>
            </a:extLst>
          </p:cNvPr>
          <p:cNvCxnSpPr>
            <a:cxnSpLocks/>
            <a:stCxn id="9" idx="6"/>
            <a:endCxn id="26" idx="1"/>
          </p:cNvCxnSpPr>
          <p:nvPr/>
        </p:nvCxnSpPr>
        <p:spPr>
          <a:xfrm flipV="1">
            <a:off x="5072254" y="2780954"/>
            <a:ext cx="2015267" cy="561487"/>
          </a:xfrm>
          <a:prstGeom prst="bentConnector3">
            <a:avLst>
              <a:gd name="adj1" fmla="val 61940"/>
            </a:avLst>
          </a:prstGeom>
          <a:ln w="76200">
            <a:solidFill>
              <a:srgbClr val="0586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E973207-8B7E-4174-B487-E34E32B41F8E}"/>
              </a:ext>
            </a:extLst>
          </p:cNvPr>
          <p:cNvSpPr/>
          <p:nvPr/>
        </p:nvSpPr>
        <p:spPr>
          <a:xfrm>
            <a:off x="7087521" y="2387108"/>
            <a:ext cx="4831420" cy="787691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58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業務可維護客戶職稱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程式並以樹狀圖方式呈現客戶組織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 方便業務瞭解客戶</a:t>
            </a: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0BAFD5FF-6E07-4CE2-AF79-FC0AB5A6EF26}"/>
              </a:ext>
            </a:extLst>
          </p:cNvPr>
          <p:cNvCxnSpPr>
            <a:cxnSpLocks/>
            <a:stCxn id="10" idx="6"/>
            <a:endCxn id="38" idx="1"/>
          </p:cNvCxnSpPr>
          <p:nvPr/>
        </p:nvCxnSpPr>
        <p:spPr>
          <a:xfrm flipV="1">
            <a:off x="4004508" y="3974229"/>
            <a:ext cx="3125050" cy="9884"/>
          </a:xfrm>
          <a:prstGeom prst="straightConnector1">
            <a:avLst/>
          </a:prstGeom>
          <a:ln w="76200">
            <a:solidFill>
              <a:srgbClr val="0586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FEAD1BAF-66E2-40F9-A993-E3D08304D38C}"/>
              </a:ext>
            </a:extLst>
          </p:cNvPr>
          <p:cNvSpPr/>
          <p:nvPr/>
        </p:nvSpPr>
        <p:spPr>
          <a:xfrm>
            <a:off x="7129558" y="3580383"/>
            <a:ext cx="4067831" cy="787691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58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程式以系統化計算呈現標準價格計算邏輯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提供業務做報價評估</a:t>
            </a:r>
          </a:p>
        </p:txBody>
      </p: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41256982-D6D6-4166-99F8-812FD50AEACD}"/>
              </a:ext>
            </a:extLst>
          </p:cNvPr>
          <p:cNvCxnSpPr>
            <a:cxnSpLocks/>
            <a:stCxn id="11" idx="6"/>
            <a:endCxn id="46" idx="1"/>
          </p:cNvCxnSpPr>
          <p:nvPr/>
        </p:nvCxnSpPr>
        <p:spPr>
          <a:xfrm>
            <a:off x="6350893" y="4678778"/>
            <a:ext cx="1234115" cy="431396"/>
          </a:xfrm>
          <a:prstGeom prst="bentConnector3">
            <a:avLst>
              <a:gd name="adj1" fmla="val 50000"/>
            </a:avLst>
          </a:prstGeom>
          <a:ln w="76200">
            <a:solidFill>
              <a:srgbClr val="0586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BC1D3BDA-CA62-450B-91E5-662CC5E324A5}"/>
              </a:ext>
            </a:extLst>
          </p:cNvPr>
          <p:cNvSpPr/>
          <p:nvPr/>
        </p:nvSpPr>
        <p:spPr>
          <a:xfrm>
            <a:off x="7585008" y="4716328"/>
            <a:ext cx="3798115" cy="787691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58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將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Salesforce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資料與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SAP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Table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做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Mapping, 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並傳輸資料</a:t>
            </a:r>
          </a:p>
        </p:txBody>
      </p:sp>
    </p:spTree>
    <p:extLst>
      <p:ext uri="{BB962C8B-B14F-4D97-AF65-F5344CB8AC3E}">
        <p14:creationId xmlns:p14="http://schemas.microsoft.com/office/powerpoint/2010/main" val="11617831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a16="http://schemas.microsoft.com/office/drawing/2014/main" id="{8E2FD8E9-7694-47F1-AAD6-62376FE890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29" y="829864"/>
            <a:ext cx="8559742" cy="5528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8DA207B6-FB89-45D1-B29F-AEDFF99C01D1}"/>
              </a:ext>
            </a:extLst>
          </p:cNvPr>
          <p:cNvCxnSpPr>
            <a:cxnSpLocks/>
          </p:cNvCxnSpPr>
          <p:nvPr/>
        </p:nvCxnSpPr>
        <p:spPr>
          <a:xfrm>
            <a:off x="7060805" y="1467282"/>
            <a:ext cx="0" cy="1032346"/>
          </a:xfrm>
          <a:prstGeom prst="line">
            <a:avLst/>
          </a:prstGeom>
          <a:ln w="76200">
            <a:solidFill>
              <a:srgbClr val="01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1762DB40-52C2-4AB2-A4C6-54D9C3690DD1}"/>
              </a:ext>
            </a:extLst>
          </p:cNvPr>
          <p:cNvCxnSpPr>
            <a:cxnSpLocks/>
          </p:cNvCxnSpPr>
          <p:nvPr/>
        </p:nvCxnSpPr>
        <p:spPr>
          <a:xfrm>
            <a:off x="4499208" y="3113777"/>
            <a:ext cx="0" cy="1032346"/>
          </a:xfrm>
          <a:prstGeom prst="line">
            <a:avLst/>
          </a:prstGeom>
          <a:ln w="76200">
            <a:solidFill>
              <a:srgbClr val="01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60884849-8B57-4F49-AFC4-CCFE97B80B90}"/>
              </a:ext>
            </a:extLst>
          </p:cNvPr>
          <p:cNvCxnSpPr/>
          <p:nvPr/>
        </p:nvCxnSpPr>
        <p:spPr>
          <a:xfrm>
            <a:off x="1646386" y="5055441"/>
            <a:ext cx="0" cy="786019"/>
          </a:xfrm>
          <a:prstGeom prst="line">
            <a:avLst/>
          </a:prstGeom>
          <a:ln w="76200">
            <a:solidFill>
              <a:srgbClr val="01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F34857D-9954-4E38-AA36-6961DF686788}"/>
              </a:ext>
            </a:extLst>
          </p:cNvPr>
          <p:cNvGrpSpPr/>
          <p:nvPr/>
        </p:nvGrpSpPr>
        <p:grpSpPr>
          <a:xfrm>
            <a:off x="-2" y="418512"/>
            <a:ext cx="3001702" cy="928469"/>
            <a:chOff x="-2" y="418512"/>
            <a:chExt cx="3001702" cy="928469"/>
          </a:xfrm>
        </p:grpSpPr>
        <p:sp>
          <p:nvSpPr>
            <p:cNvPr id="11" name="流程圖: 換頁接點 10">
              <a:extLst>
                <a:ext uri="{FF2B5EF4-FFF2-40B4-BE49-F238E27FC236}">
                  <a16:creationId xmlns:a16="http://schemas.microsoft.com/office/drawing/2014/main" id="{19DF364D-A1B8-413E-91CF-E86CE3F2A168}"/>
                </a:ext>
              </a:extLst>
            </p:cNvPr>
            <p:cNvSpPr/>
            <p:nvPr/>
          </p:nvSpPr>
          <p:spPr>
            <a:xfrm rot="16200000">
              <a:off x="1036614" y="-618104"/>
              <a:ext cx="928469" cy="3001702"/>
            </a:xfrm>
            <a:prstGeom prst="flowChartOffpageConnector">
              <a:avLst/>
            </a:prstGeom>
            <a:solidFill>
              <a:srgbClr val="0586D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標題 1">
              <a:extLst>
                <a:ext uri="{FF2B5EF4-FFF2-40B4-BE49-F238E27FC236}">
                  <a16:creationId xmlns:a16="http://schemas.microsoft.com/office/drawing/2014/main" id="{66425274-1592-4E5B-8A15-8F862C752597}"/>
                </a:ext>
              </a:extLst>
            </p:cNvPr>
            <p:cNvSpPr txBox="1">
              <a:spLocks/>
            </p:cNvSpPr>
            <p:nvPr/>
          </p:nvSpPr>
          <p:spPr>
            <a:xfrm>
              <a:off x="439567" y="505660"/>
              <a:ext cx="1581737" cy="7851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CAREER</a:t>
              </a:r>
            </a:p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GOALS</a:t>
              </a:r>
              <a:endParaRPr lang="zh-TW" altLang="en-US" sz="4800" b="1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1D8372B-567D-451E-8E9F-744555BE4193}"/>
              </a:ext>
            </a:extLst>
          </p:cNvPr>
          <p:cNvGrpSpPr/>
          <p:nvPr/>
        </p:nvGrpSpPr>
        <p:grpSpPr>
          <a:xfrm rot="19693308">
            <a:off x="-914401" y="3631310"/>
            <a:ext cx="12192000" cy="548641"/>
            <a:chOff x="0" y="3154680"/>
            <a:chExt cx="12192000" cy="548641"/>
          </a:xfrm>
          <a:solidFill>
            <a:srgbClr val="013968"/>
          </a:solidFill>
          <a:effectLst>
            <a:outerShdw blurRad="50800" dist="127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91FC065-A371-4CA2-A4EE-07AE8DAC75F5}"/>
                </a:ext>
              </a:extLst>
            </p:cNvPr>
            <p:cNvSpPr/>
            <p:nvPr/>
          </p:nvSpPr>
          <p:spPr>
            <a:xfrm>
              <a:off x="0" y="3154680"/>
              <a:ext cx="10715946" cy="548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箭號: 五邊形 14">
              <a:extLst>
                <a:ext uri="{FF2B5EF4-FFF2-40B4-BE49-F238E27FC236}">
                  <a16:creationId xmlns:a16="http://schemas.microsoft.com/office/drawing/2014/main" id="{B9D6571D-B8AF-462E-B46A-EB5EC029DB49}"/>
                </a:ext>
              </a:extLst>
            </p:cNvPr>
            <p:cNvSpPr/>
            <p:nvPr/>
          </p:nvSpPr>
          <p:spPr>
            <a:xfrm>
              <a:off x="10342653" y="3154681"/>
              <a:ext cx="1849347" cy="54864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1A743437-11BE-46D1-99B0-7159DA7CC3C7}"/>
              </a:ext>
            </a:extLst>
          </p:cNvPr>
          <p:cNvSpPr/>
          <p:nvPr/>
        </p:nvSpPr>
        <p:spPr>
          <a:xfrm>
            <a:off x="6112498" y="6396334"/>
            <a:ext cx="6096000" cy="461665"/>
          </a:xfrm>
          <a:prstGeom prst="rect">
            <a:avLst/>
          </a:prstGeom>
          <a:solidFill>
            <a:srgbClr val="058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0B8AD1A-9DAF-4F2F-AE3F-B40D7A2DAB74}"/>
              </a:ext>
            </a:extLst>
          </p:cNvPr>
          <p:cNvSpPr/>
          <p:nvPr/>
        </p:nvSpPr>
        <p:spPr>
          <a:xfrm>
            <a:off x="11732217" y="4772882"/>
            <a:ext cx="476281" cy="1718679"/>
          </a:xfrm>
          <a:prstGeom prst="rect">
            <a:avLst/>
          </a:prstGeom>
          <a:solidFill>
            <a:srgbClr val="058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97CD4475-A756-4D27-BB58-9D8C1B7A4A57}"/>
              </a:ext>
            </a:extLst>
          </p:cNvPr>
          <p:cNvCxnSpPr>
            <a:cxnSpLocks/>
          </p:cNvCxnSpPr>
          <p:nvPr/>
        </p:nvCxnSpPr>
        <p:spPr>
          <a:xfrm flipV="1">
            <a:off x="224589" y="1239419"/>
            <a:ext cx="9241474" cy="566670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橢圓 21">
            <a:extLst>
              <a:ext uri="{FF2B5EF4-FFF2-40B4-BE49-F238E27FC236}">
                <a16:creationId xmlns:a16="http://schemas.microsoft.com/office/drawing/2014/main" id="{57B966FE-3F56-404B-9E5F-C2BF8776B89D}"/>
              </a:ext>
            </a:extLst>
          </p:cNvPr>
          <p:cNvSpPr/>
          <p:nvPr/>
        </p:nvSpPr>
        <p:spPr>
          <a:xfrm>
            <a:off x="1500848" y="5857502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0368DA2D-8067-40FC-8B87-AF04FBF831DB}"/>
              </a:ext>
            </a:extLst>
          </p:cNvPr>
          <p:cNvSpPr/>
          <p:nvPr/>
        </p:nvSpPr>
        <p:spPr>
          <a:xfrm>
            <a:off x="4335250" y="406974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C80AFA15-E606-4188-8AFC-50B0C4A6BE66}"/>
              </a:ext>
            </a:extLst>
          </p:cNvPr>
          <p:cNvSpPr/>
          <p:nvPr/>
        </p:nvSpPr>
        <p:spPr>
          <a:xfrm>
            <a:off x="6902113" y="2542881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0B2AC4D3-AFE6-4BC5-A489-706A55D1E068}"/>
              </a:ext>
            </a:extLst>
          </p:cNvPr>
          <p:cNvSpPr/>
          <p:nvPr/>
        </p:nvSpPr>
        <p:spPr>
          <a:xfrm>
            <a:off x="148613" y="3752851"/>
            <a:ext cx="3123975" cy="1302052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13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盡速融入新環境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 調整自己跟上新工作步調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 </a:t>
            </a:r>
          </a:p>
          <a:p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持續學習新知並補足自己的不足之處</a:t>
            </a:r>
            <a:endParaRPr lang="en-US" altLang="zh-TW" sz="200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D0ACDC99-EFA5-444B-B9B0-DB948DA8DAA2}"/>
              </a:ext>
            </a:extLst>
          </p:cNvPr>
          <p:cNvSpPr/>
          <p:nvPr/>
        </p:nvSpPr>
        <p:spPr>
          <a:xfrm>
            <a:off x="2725937" y="2052298"/>
            <a:ext cx="3123975" cy="1302052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13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3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年內於崗位上成為具有深厚功力的人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能獨自承接專案開發</a:t>
            </a:r>
            <a:endParaRPr lang="en-US" altLang="zh-TW" sz="200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1F093662-B4B6-4B5C-B57D-529A308E43C0}"/>
              </a:ext>
            </a:extLst>
          </p:cNvPr>
          <p:cNvSpPr/>
          <p:nvPr/>
        </p:nvSpPr>
        <p:spPr>
          <a:xfrm>
            <a:off x="5518177" y="454283"/>
            <a:ext cx="3123975" cy="1302052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13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5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年內於希望能開始學習承擔更多的管理技巧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 精進領導和同隊合作能力</a:t>
            </a:r>
            <a:endParaRPr lang="en-US" altLang="zh-TW" sz="200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5DB79B30-C41A-0B44-8646-F6DA4B6E5B9C}"/>
              </a:ext>
            </a:extLst>
          </p:cNvPr>
          <p:cNvSpPr/>
          <p:nvPr/>
        </p:nvSpPr>
        <p:spPr>
          <a:xfrm>
            <a:off x="9290957" y="105941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0825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  <p:bldP spid="28" grpId="0" animBg="1"/>
      <p:bldP spid="32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B5EC84AD-4B68-4DFC-A578-356B459E69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97"/>
          <a:stretch/>
        </p:blipFill>
        <p:spPr>
          <a:xfrm>
            <a:off x="0" y="-11759"/>
            <a:ext cx="7661260" cy="285866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A337BB-A6D7-4038-B4F5-A3DEBC6AFB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7413"/>
            <a:ext cx="7661260" cy="508234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A4C2C7D-E933-4743-9337-9A98E652A555}"/>
              </a:ext>
            </a:extLst>
          </p:cNvPr>
          <p:cNvSpPr/>
          <p:nvPr/>
        </p:nvSpPr>
        <p:spPr>
          <a:xfrm>
            <a:off x="6609347" y="0"/>
            <a:ext cx="5582652" cy="6858000"/>
          </a:xfrm>
          <a:prstGeom prst="rect">
            <a:avLst/>
          </a:prstGeom>
          <a:solidFill>
            <a:srgbClr val="01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9AB117-3711-4437-8B12-AF3AB643912D}"/>
              </a:ext>
            </a:extLst>
          </p:cNvPr>
          <p:cNvSpPr txBox="1"/>
          <p:nvPr/>
        </p:nvSpPr>
        <p:spPr>
          <a:xfrm>
            <a:off x="689808" y="5636261"/>
            <a:ext cx="9609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013968"/>
                </a:solidFill>
              </a:rPr>
              <a:t>THANK YOU FOR YOUR </a:t>
            </a:r>
            <a:r>
              <a:rPr lang="en-US" altLang="zh-TW" sz="4800" b="1" dirty="0">
                <a:solidFill>
                  <a:schemeClr val="bg1"/>
                </a:solidFill>
              </a:rPr>
              <a:t>LISTENING.</a:t>
            </a:r>
            <a:endParaRPr lang="zh-TW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B6197501-8ED3-B440-8239-2CD26CF46199}"/>
              </a:ext>
            </a:extLst>
          </p:cNvPr>
          <p:cNvGrpSpPr/>
          <p:nvPr/>
        </p:nvGrpSpPr>
        <p:grpSpPr>
          <a:xfrm>
            <a:off x="494533" y="155932"/>
            <a:ext cx="5378014" cy="4636060"/>
            <a:chOff x="494533" y="155932"/>
            <a:chExt cx="5378014" cy="4636060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1967E21A-7485-4501-8AAE-A0593AF7EDCC}"/>
                </a:ext>
              </a:extLst>
            </p:cNvPr>
            <p:cNvGrpSpPr/>
            <p:nvPr/>
          </p:nvGrpSpPr>
          <p:grpSpPr>
            <a:xfrm>
              <a:off x="494533" y="155932"/>
              <a:ext cx="3268177" cy="3180486"/>
              <a:chOff x="2419527" y="1519311"/>
              <a:chExt cx="3268177" cy="3180486"/>
            </a:xfrm>
          </p:grpSpPr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938E7CF8-3372-420A-8BE1-339A732ED6EF}"/>
                  </a:ext>
                </a:extLst>
              </p:cNvPr>
              <p:cNvSpPr/>
              <p:nvPr/>
            </p:nvSpPr>
            <p:spPr>
              <a:xfrm>
                <a:off x="2419527" y="1519311"/>
                <a:ext cx="3268177" cy="3180486"/>
              </a:xfrm>
              <a:prstGeom prst="ellipse">
                <a:avLst/>
              </a:prstGeom>
              <a:solidFill>
                <a:srgbClr val="0586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7DD799CE-F65F-4E40-A4C4-E21A9A9DBF23}"/>
                  </a:ext>
                </a:extLst>
              </p:cNvPr>
              <p:cNvSpPr/>
              <p:nvPr/>
            </p:nvSpPr>
            <p:spPr>
              <a:xfrm>
                <a:off x="2618710" y="1685200"/>
                <a:ext cx="2869809" cy="28586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C8506A1A-D7C0-4B73-9418-E77CCCC17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6547" y="1590244"/>
              <a:ext cx="3276000" cy="3188099"/>
            </a:xfrm>
            <a:prstGeom prst="ellipse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207CD368-0280-4B66-B242-8819528D1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17901" y="1399583"/>
              <a:ext cx="1797992" cy="552508"/>
            </a:xfrm>
            <a:prstGeom prst="rect">
              <a:avLst/>
            </a:prstGeom>
          </p:spPr>
        </p:pic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A9CD4877-061E-2D4D-90C4-DCE7429938BF}"/>
                </a:ext>
              </a:extLst>
            </p:cNvPr>
            <p:cNvSpPr/>
            <p:nvPr/>
          </p:nvSpPr>
          <p:spPr>
            <a:xfrm>
              <a:off x="2604370" y="1611506"/>
              <a:ext cx="3268177" cy="3180486"/>
            </a:xfrm>
            <a:prstGeom prst="ellipse">
              <a:avLst/>
            </a:prstGeom>
            <a:noFill/>
            <a:ln w="76200">
              <a:solidFill>
                <a:srgbClr val="0586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7D806155-2548-1B49-A1F2-B41A3FC97061}"/>
                </a:ext>
              </a:extLst>
            </p:cNvPr>
            <p:cNvSpPr/>
            <p:nvPr/>
          </p:nvSpPr>
          <p:spPr>
            <a:xfrm>
              <a:off x="2674709" y="1670122"/>
              <a:ext cx="3168000" cy="3096000"/>
            </a:xfrm>
            <a:prstGeom prst="ellipse">
              <a:avLst/>
            </a:prstGeom>
            <a:noFill/>
            <a:ln w="76200">
              <a:solidFill>
                <a:srgbClr val="0586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59B05C66-FB62-7D48-93D4-76F05BA1CCD4}"/>
                </a:ext>
              </a:extLst>
            </p:cNvPr>
            <p:cNvSpPr/>
            <p:nvPr/>
          </p:nvSpPr>
          <p:spPr>
            <a:xfrm>
              <a:off x="2721602" y="1705292"/>
              <a:ext cx="3060000" cy="2988000"/>
            </a:xfrm>
            <a:prstGeom prst="ellipse">
              <a:avLst/>
            </a:prstGeom>
            <a:noFill/>
            <a:ln w="76200">
              <a:solidFill>
                <a:srgbClr val="0586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436E12F3-92FC-8140-91DC-770E8820B3BC}"/>
                </a:ext>
              </a:extLst>
            </p:cNvPr>
            <p:cNvSpPr/>
            <p:nvPr/>
          </p:nvSpPr>
          <p:spPr>
            <a:xfrm>
              <a:off x="2791941" y="1752185"/>
              <a:ext cx="2952000" cy="2880000"/>
            </a:xfrm>
            <a:prstGeom prst="ellipse">
              <a:avLst/>
            </a:prstGeom>
            <a:noFill/>
            <a:ln w="76200">
              <a:solidFill>
                <a:srgbClr val="0586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808008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CE37F44-111E-40D4-88D5-8D039966F695}"/>
              </a:ext>
            </a:extLst>
          </p:cNvPr>
          <p:cNvSpPr/>
          <p:nvPr/>
        </p:nvSpPr>
        <p:spPr>
          <a:xfrm>
            <a:off x="0" y="4909625"/>
            <a:ext cx="12192000" cy="1948375"/>
          </a:xfrm>
          <a:prstGeom prst="rect">
            <a:avLst/>
          </a:prstGeom>
          <a:solidFill>
            <a:srgbClr val="01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BA1FBB6-8F6C-4EEE-8652-0AE5751911EC}"/>
              </a:ext>
            </a:extLst>
          </p:cNvPr>
          <p:cNvSpPr/>
          <p:nvPr/>
        </p:nvSpPr>
        <p:spPr>
          <a:xfrm>
            <a:off x="379830" y="2222696"/>
            <a:ext cx="2621868" cy="3495822"/>
          </a:xfrm>
          <a:prstGeom prst="rect">
            <a:avLst/>
          </a:prstGeom>
          <a:solidFill>
            <a:srgbClr val="058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6C84C76-B2BC-4FA5-8216-94B473093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7" y="2015197"/>
            <a:ext cx="2621867" cy="349582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39" name="群組 38">
            <a:extLst>
              <a:ext uri="{FF2B5EF4-FFF2-40B4-BE49-F238E27FC236}">
                <a16:creationId xmlns:a16="http://schemas.microsoft.com/office/drawing/2014/main" id="{6BD00056-D238-4936-A893-4F3488E8C3A8}"/>
              </a:ext>
            </a:extLst>
          </p:cNvPr>
          <p:cNvGrpSpPr/>
          <p:nvPr/>
        </p:nvGrpSpPr>
        <p:grpSpPr>
          <a:xfrm>
            <a:off x="-47948" y="418512"/>
            <a:ext cx="3049648" cy="928469"/>
            <a:chOff x="-47948" y="418512"/>
            <a:chExt cx="3049648" cy="928469"/>
          </a:xfrm>
        </p:grpSpPr>
        <p:sp>
          <p:nvSpPr>
            <p:cNvPr id="13" name="流程圖: 換頁接點 12">
              <a:extLst>
                <a:ext uri="{FF2B5EF4-FFF2-40B4-BE49-F238E27FC236}">
                  <a16:creationId xmlns:a16="http://schemas.microsoft.com/office/drawing/2014/main" id="{4B518DF2-6AE1-419E-A413-BB5062CC7383}"/>
                </a:ext>
              </a:extLst>
            </p:cNvPr>
            <p:cNvSpPr/>
            <p:nvPr/>
          </p:nvSpPr>
          <p:spPr>
            <a:xfrm rot="16200000">
              <a:off x="1036614" y="-618104"/>
              <a:ext cx="928469" cy="3001702"/>
            </a:xfrm>
            <a:prstGeom prst="flowChartOffpageConnector">
              <a:avLst/>
            </a:prstGeom>
            <a:solidFill>
              <a:srgbClr val="0586D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標題 1">
              <a:extLst>
                <a:ext uri="{FF2B5EF4-FFF2-40B4-BE49-F238E27FC236}">
                  <a16:creationId xmlns:a16="http://schemas.microsoft.com/office/drawing/2014/main" id="{1F1A8CBF-AB95-4260-8161-E9C58398F2E7}"/>
                </a:ext>
              </a:extLst>
            </p:cNvPr>
            <p:cNvSpPr txBox="1">
              <a:spLocks/>
            </p:cNvSpPr>
            <p:nvPr/>
          </p:nvSpPr>
          <p:spPr>
            <a:xfrm>
              <a:off x="-47948" y="483130"/>
              <a:ext cx="2894312" cy="7851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ABOUT ME</a:t>
              </a:r>
              <a:endParaRPr lang="zh-TW" altLang="en-US" sz="4800" b="1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1A5097C-9EE7-4D9D-8E74-F379022ACFC0}"/>
              </a:ext>
            </a:extLst>
          </p:cNvPr>
          <p:cNvSpPr txBox="1"/>
          <p:nvPr/>
        </p:nvSpPr>
        <p:spPr>
          <a:xfrm>
            <a:off x="3226197" y="789121"/>
            <a:ext cx="7048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rgbClr val="0586DD"/>
                </a:solidFill>
                <a:ea typeface="微軟正黑體" panose="020B0604030504040204" pitchFamily="34" charset="-120"/>
              </a:rPr>
              <a:t>您好</a:t>
            </a:r>
            <a:r>
              <a:rPr lang="en-US" altLang="zh-TW" sz="4000" b="1" dirty="0">
                <a:solidFill>
                  <a:srgbClr val="0586DD"/>
                </a:solidFill>
                <a:ea typeface="微軟正黑體" panose="020B0604030504040204" pitchFamily="34" charset="-120"/>
              </a:rPr>
              <a:t>!</a:t>
            </a:r>
          </a:p>
          <a:p>
            <a:r>
              <a:rPr lang="zh-TW" altLang="en-US" sz="4000" b="1" dirty="0">
                <a:solidFill>
                  <a:srgbClr val="0586DD"/>
                </a:solidFill>
                <a:ea typeface="微軟正黑體" panose="020B0604030504040204" pitchFamily="34" charset="-120"/>
              </a:rPr>
              <a:t>我是吳承祐</a:t>
            </a:r>
            <a:r>
              <a:rPr lang="en-US" altLang="zh-TW" sz="4000" b="1" dirty="0">
                <a:solidFill>
                  <a:srgbClr val="0586DD"/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4000" b="1" dirty="0">
                <a:solidFill>
                  <a:srgbClr val="0586DD"/>
                </a:solidFill>
                <a:ea typeface="微軟正黑體" panose="020B0604030504040204" pitchFamily="34" charset="-120"/>
              </a:rPr>
              <a:t>也可以叫我</a:t>
            </a:r>
            <a:r>
              <a:rPr lang="en-US" altLang="zh-TW" sz="4000" b="1" dirty="0">
                <a:solidFill>
                  <a:srgbClr val="0586DD"/>
                </a:solidFill>
                <a:ea typeface="微軟正黑體" panose="020B0604030504040204" pitchFamily="34" charset="-120"/>
              </a:rPr>
              <a:t>David</a:t>
            </a:r>
            <a:endParaRPr lang="zh-TW" altLang="en-US" sz="4000" b="1" dirty="0">
              <a:solidFill>
                <a:srgbClr val="0586DD"/>
              </a:solidFill>
              <a:ea typeface="微軟正黑體" panose="020B0604030504040204" pitchFamily="34" charset="-120"/>
            </a:endParaRP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4F2DB366-2C40-468A-8192-409652B1BFF3}"/>
              </a:ext>
            </a:extLst>
          </p:cNvPr>
          <p:cNvGrpSpPr/>
          <p:nvPr/>
        </p:nvGrpSpPr>
        <p:grpSpPr>
          <a:xfrm>
            <a:off x="3437211" y="2252465"/>
            <a:ext cx="6837836" cy="634356"/>
            <a:chOff x="3437211" y="1180377"/>
            <a:chExt cx="6837836" cy="634356"/>
          </a:xfrm>
        </p:grpSpPr>
        <p:pic>
          <p:nvPicPr>
            <p:cNvPr id="28" name="圖形 27" descr="目標對象">
              <a:extLst>
                <a:ext uri="{FF2B5EF4-FFF2-40B4-BE49-F238E27FC236}">
                  <a16:creationId xmlns:a16="http://schemas.microsoft.com/office/drawing/2014/main" id="{E9E7EEDC-E178-447A-B9E2-4F03934D4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37211" y="1180377"/>
              <a:ext cx="634356" cy="634356"/>
            </a:xfrm>
            <a:prstGeom prst="rect">
              <a:avLst/>
            </a:prstGeom>
          </p:spPr>
        </p:pic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FA546C60-3FF8-4C09-8AA0-EE593C709F1C}"/>
                </a:ext>
              </a:extLst>
            </p:cNvPr>
            <p:cNvSpPr txBox="1"/>
            <p:nvPr/>
          </p:nvSpPr>
          <p:spPr>
            <a:xfrm>
              <a:off x="4248443" y="1256438"/>
              <a:ext cx="60266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Outgoing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、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Communicative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、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Creative</a:t>
              </a:r>
              <a:endPara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B220850C-F646-43CB-95C7-66765E3CD48C}"/>
              </a:ext>
            </a:extLst>
          </p:cNvPr>
          <p:cNvGrpSpPr/>
          <p:nvPr/>
        </p:nvGrpSpPr>
        <p:grpSpPr>
          <a:xfrm>
            <a:off x="3437211" y="4158591"/>
            <a:ext cx="4052343" cy="639898"/>
            <a:chOff x="3431669" y="2038147"/>
            <a:chExt cx="4052343" cy="639898"/>
          </a:xfrm>
        </p:grpSpPr>
        <p:pic>
          <p:nvPicPr>
            <p:cNvPr id="31" name="圖形 30" descr="體育用球">
              <a:extLst>
                <a:ext uri="{FF2B5EF4-FFF2-40B4-BE49-F238E27FC236}">
                  <a16:creationId xmlns:a16="http://schemas.microsoft.com/office/drawing/2014/main" id="{98D25D18-3839-4229-923C-FA656D81C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1669" y="2038147"/>
              <a:ext cx="639898" cy="639898"/>
            </a:xfrm>
            <a:prstGeom prst="rect">
              <a:avLst/>
            </a:prstGeom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1392E5C1-2030-427F-9CF9-CBFF850FEFA2}"/>
                </a:ext>
              </a:extLst>
            </p:cNvPr>
            <p:cNvSpPr txBox="1"/>
            <p:nvPr/>
          </p:nvSpPr>
          <p:spPr>
            <a:xfrm>
              <a:off x="4248443" y="2127263"/>
              <a:ext cx="32355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Work out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、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Travelling</a:t>
              </a:r>
              <a:endPara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BFDD99BD-ED34-43F0-800D-0200B7092102}"/>
              </a:ext>
            </a:extLst>
          </p:cNvPr>
          <p:cNvGrpSpPr/>
          <p:nvPr/>
        </p:nvGrpSpPr>
        <p:grpSpPr>
          <a:xfrm>
            <a:off x="3496483" y="3077632"/>
            <a:ext cx="7377842" cy="830997"/>
            <a:chOff x="3496483" y="2092666"/>
            <a:chExt cx="7377842" cy="830997"/>
          </a:xfrm>
        </p:grpSpPr>
        <p:pic>
          <p:nvPicPr>
            <p:cNvPr id="36" name="圖形 35" descr="工具">
              <a:extLst>
                <a:ext uri="{FF2B5EF4-FFF2-40B4-BE49-F238E27FC236}">
                  <a16:creationId xmlns:a16="http://schemas.microsoft.com/office/drawing/2014/main" id="{73F7DA90-29AF-4C13-9669-3AF55283F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96483" y="2256113"/>
              <a:ext cx="515811" cy="515811"/>
            </a:xfrm>
            <a:prstGeom prst="rect">
              <a:avLst/>
            </a:prstGeom>
          </p:spPr>
        </p:pic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4B6FAC4F-798F-484A-93AC-8A1DD7A8654B}"/>
                </a:ext>
              </a:extLst>
            </p:cNvPr>
            <p:cNvSpPr txBox="1"/>
            <p:nvPr/>
          </p:nvSpPr>
          <p:spPr>
            <a:xfrm>
              <a:off x="4248442" y="2092666"/>
              <a:ext cx="66258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SAP(SD)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、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RPA(</a:t>
              </a:r>
              <a:r>
                <a:rPr lang="en-US" altLang="zh-TW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AutoIt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、</a:t>
              </a:r>
              <a:r>
                <a:rPr lang="en-US" altLang="zh-TW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Uipath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)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、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CRM(Salesforce)</a:t>
              </a:r>
            </a:p>
            <a:p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Web(HTML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、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CSS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、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JS)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、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.NET(C#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、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VB)</a:t>
              </a:r>
              <a:endPara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37695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A7892DF-166B-4263-B77A-3B4194DA1636}"/>
              </a:ext>
            </a:extLst>
          </p:cNvPr>
          <p:cNvGrpSpPr/>
          <p:nvPr/>
        </p:nvGrpSpPr>
        <p:grpSpPr>
          <a:xfrm>
            <a:off x="-47948" y="418512"/>
            <a:ext cx="3049648" cy="928469"/>
            <a:chOff x="-47948" y="418512"/>
            <a:chExt cx="3049648" cy="928469"/>
          </a:xfrm>
        </p:grpSpPr>
        <p:sp>
          <p:nvSpPr>
            <p:cNvPr id="5" name="流程圖: 換頁接點 4">
              <a:extLst>
                <a:ext uri="{FF2B5EF4-FFF2-40B4-BE49-F238E27FC236}">
                  <a16:creationId xmlns:a16="http://schemas.microsoft.com/office/drawing/2014/main" id="{95D467D0-3DEF-4E6E-A981-B34AFB39C3F5}"/>
                </a:ext>
              </a:extLst>
            </p:cNvPr>
            <p:cNvSpPr/>
            <p:nvPr/>
          </p:nvSpPr>
          <p:spPr>
            <a:xfrm rot="16200000">
              <a:off x="1036614" y="-618104"/>
              <a:ext cx="928469" cy="3001702"/>
            </a:xfrm>
            <a:prstGeom prst="flowChartOffpageConnector">
              <a:avLst/>
            </a:prstGeom>
            <a:solidFill>
              <a:srgbClr val="0586D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標題 1">
              <a:extLst>
                <a:ext uri="{FF2B5EF4-FFF2-40B4-BE49-F238E27FC236}">
                  <a16:creationId xmlns:a16="http://schemas.microsoft.com/office/drawing/2014/main" id="{74538A2F-C072-48E2-8292-1B15CFB7D38E}"/>
                </a:ext>
              </a:extLst>
            </p:cNvPr>
            <p:cNvSpPr txBox="1">
              <a:spLocks/>
            </p:cNvSpPr>
            <p:nvPr/>
          </p:nvSpPr>
          <p:spPr>
            <a:xfrm>
              <a:off x="-47948" y="483130"/>
              <a:ext cx="2894312" cy="7851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EDUCATION</a:t>
              </a:r>
              <a:endParaRPr lang="zh-TW" altLang="en-US" sz="4800" b="1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549438BC-6BE6-444E-AA74-C5278800EE2D}"/>
              </a:ext>
            </a:extLst>
          </p:cNvPr>
          <p:cNvGrpSpPr/>
          <p:nvPr/>
        </p:nvGrpSpPr>
        <p:grpSpPr>
          <a:xfrm>
            <a:off x="0" y="3154680"/>
            <a:ext cx="12192000" cy="548641"/>
            <a:chOff x="0" y="3154680"/>
            <a:chExt cx="12192000" cy="548641"/>
          </a:xfrm>
          <a:solidFill>
            <a:srgbClr val="013968"/>
          </a:solidFill>
          <a:effectLst>
            <a:outerShdw blurRad="50800" dist="127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4FE263D-14F9-4B3C-928F-3CD821809B6B}"/>
                </a:ext>
              </a:extLst>
            </p:cNvPr>
            <p:cNvSpPr/>
            <p:nvPr/>
          </p:nvSpPr>
          <p:spPr>
            <a:xfrm>
              <a:off x="0" y="3154680"/>
              <a:ext cx="10715946" cy="548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箭號: 五邊形 8">
              <a:extLst>
                <a:ext uri="{FF2B5EF4-FFF2-40B4-BE49-F238E27FC236}">
                  <a16:creationId xmlns:a16="http://schemas.microsoft.com/office/drawing/2014/main" id="{8DFB20DA-1365-42AD-9ED2-932CEDF48EA8}"/>
                </a:ext>
              </a:extLst>
            </p:cNvPr>
            <p:cNvSpPr/>
            <p:nvPr/>
          </p:nvSpPr>
          <p:spPr>
            <a:xfrm>
              <a:off x="10342653" y="3154681"/>
              <a:ext cx="1849347" cy="54864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0CF022E-D5AF-442B-8425-352723887EF5}"/>
              </a:ext>
            </a:extLst>
          </p:cNvPr>
          <p:cNvCxnSpPr>
            <a:cxnSpLocks/>
          </p:cNvCxnSpPr>
          <p:nvPr/>
        </p:nvCxnSpPr>
        <p:spPr>
          <a:xfrm>
            <a:off x="-19337" y="3404946"/>
            <a:ext cx="10358383" cy="3060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1763C5AE-B1DA-4BE5-9558-CFD0B789E852}"/>
              </a:ext>
            </a:extLst>
          </p:cNvPr>
          <p:cNvSpPr/>
          <p:nvPr/>
        </p:nvSpPr>
        <p:spPr>
          <a:xfrm>
            <a:off x="981517" y="3226597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DBF8F8AA-421A-4AF8-B2F1-0A94E2A2FA18}"/>
              </a:ext>
            </a:extLst>
          </p:cNvPr>
          <p:cNvSpPr/>
          <p:nvPr/>
        </p:nvSpPr>
        <p:spPr>
          <a:xfrm>
            <a:off x="2264807" y="3224946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6AFF49BD-BEDE-42FE-A032-9622114ED510}"/>
              </a:ext>
            </a:extLst>
          </p:cNvPr>
          <p:cNvSpPr/>
          <p:nvPr/>
        </p:nvSpPr>
        <p:spPr>
          <a:xfrm>
            <a:off x="3841556" y="3217403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2FE21E61-0FAF-4452-AD6F-EFC14926A248}"/>
              </a:ext>
            </a:extLst>
          </p:cNvPr>
          <p:cNvSpPr/>
          <p:nvPr/>
        </p:nvSpPr>
        <p:spPr>
          <a:xfrm>
            <a:off x="5598920" y="3210783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1DA9C767-2C62-4D8D-BA9A-690A34EF424C}"/>
              </a:ext>
            </a:extLst>
          </p:cNvPr>
          <p:cNvSpPr/>
          <p:nvPr/>
        </p:nvSpPr>
        <p:spPr>
          <a:xfrm>
            <a:off x="7342980" y="3217403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933F57AB-771C-423A-86B5-A472BD42C529}"/>
              </a:ext>
            </a:extLst>
          </p:cNvPr>
          <p:cNvSpPr/>
          <p:nvPr/>
        </p:nvSpPr>
        <p:spPr>
          <a:xfrm>
            <a:off x="10159046" y="324900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D54FFBBE-5DBA-4045-AAC7-1EFC8D97234A}"/>
              </a:ext>
            </a:extLst>
          </p:cNvPr>
          <p:cNvCxnSpPr/>
          <p:nvPr/>
        </p:nvCxnSpPr>
        <p:spPr>
          <a:xfrm>
            <a:off x="1165123" y="3609000"/>
            <a:ext cx="0" cy="786019"/>
          </a:xfrm>
          <a:prstGeom prst="line">
            <a:avLst/>
          </a:prstGeom>
          <a:ln w="76200">
            <a:solidFill>
              <a:srgbClr val="01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3CC24D92-52B9-4469-B1DB-70CC8B8BC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" y="4096822"/>
            <a:ext cx="2042675" cy="2105067"/>
          </a:xfrm>
          <a:prstGeom prst="ellipse">
            <a:avLst/>
          </a:prstGeom>
          <a:ln w="63500" cap="rnd">
            <a:solidFill>
              <a:srgbClr val="013968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44EA1C83-DF5C-4D42-95D0-F087A37917BA}"/>
              </a:ext>
            </a:extLst>
          </p:cNvPr>
          <p:cNvSpPr txBox="1"/>
          <p:nvPr/>
        </p:nvSpPr>
        <p:spPr>
          <a:xfrm>
            <a:off x="67319" y="6293947"/>
            <a:ext cx="2188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台商家庭出生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CC16945-6B69-4F7D-B8C7-BF28A6CF2B0B}"/>
              </a:ext>
            </a:extLst>
          </p:cNvPr>
          <p:cNvCxnSpPr>
            <a:cxnSpLocks/>
          </p:cNvCxnSpPr>
          <p:nvPr/>
        </p:nvCxnSpPr>
        <p:spPr>
          <a:xfrm>
            <a:off x="2444807" y="2743200"/>
            <a:ext cx="0" cy="467583"/>
          </a:xfrm>
          <a:prstGeom prst="line">
            <a:avLst/>
          </a:prstGeom>
          <a:ln w="76200">
            <a:solidFill>
              <a:srgbClr val="01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FF8FD3B-0364-40C0-B068-B0526312E294}"/>
              </a:ext>
            </a:extLst>
          </p:cNvPr>
          <p:cNvSpPr txBox="1"/>
          <p:nvPr/>
        </p:nvSpPr>
        <p:spPr>
          <a:xfrm>
            <a:off x="1067134" y="2235506"/>
            <a:ext cx="2954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國小國中赴陸就學</a:t>
            </a: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67A70B7-4D69-4AE8-A21D-325C8D39A365}"/>
              </a:ext>
            </a:extLst>
          </p:cNvPr>
          <p:cNvCxnSpPr>
            <a:cxnSpLocks/>
          </p:cNvCxnSpPr>
          <p:nvPr/>
        </p:nvCxnSpPr>
        <p:spPr>
          <a:xfrm>
            <a:off x="4006808" y="3644328"/>
            <a:ext cx="0" cy="467583"/>
          </a:xfrm>
          <a:prstGeom prst="line">
            <a:avLst/>
          </a:prstGeom>
          <a:ln w="76200">
            <a:solidFill>
              <a:srgbClr val="01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23980CA-D477-4961-82E2-17A16C20738A}"/>
              </a:ext>
            </a:extLst>
          </p:cNvPr>
          <p:cNvSpPr txBox="1"/>
          <p:nvPr/>
        </p:nvSpPr>
        <p:spPr>
          <a:xfrm>
            <a:off x="2544345" y="4130654"/>
            <a:ext cx="2954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返台考高中</a:t>
            </a: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77B9B38-7ED3-48E8-85CC-068C51C8C19C}"/>
              </a:ext>
            </a:extLst>
          </p:cNvPr>
          <p:cNvCxnSpPr>
            <a:cxnSpLocks/>
          </p:cNvCxnSpPr>
          <p:nvPr/>
        </p:nvCxnSpPr>
        <p:spPr>
          <a:xfrm>
            <a:off x="5778920" y="2721675"/>
            <a:ext cx="0" cy="467583"/>
          </a:xfrm>
          <a:prstGeom prst="line">
            <a:avLst/>
          </a:prstGeom>
          <a:ln w="76200">
            <a:solidFill>
              <a:srgbClr val="01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片 30">
            <a:extLst>
              <a:ext uri="{FF2B5EF4-FFF2-40B4-BE49-F238E27FC236}">
                <a16:creationId xmlns:a16="http://schemas.microsoft.com/office/drawing/2014/main" id="{5B192470-DAD5-410D-9986-7B3891349A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3" t="7406" r="28955" b="40530"/>
          <a:stretch/>
        </p:blipFill>
        <p:spPr>
          <a:xfrm>
            <a:off x="4687747" y="672403"/>
            <a:ext cx="2164080" cy="2105067"/>
          </a:xfrm>
          <a:prstGeom prst="ellipse">
            <a:avLst/>
          </a:prstGeom>
          <a:ln w="76200" cap="rnd">
            <a:solidFill>
              <a:srgbClr val="013968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601EE994-71CB-434C-9732-DB304E1B43B8}"/>
              </a:ext>
            </a:extLst>
          </p:cNvPr>
          <p:cNvCxnSpPr>
            <a:cxnSpLocks/>
          </p:cNvCxnSpPr>
          <p:nvPr/>
        </p:nvCxnSpPr>
        <p:spPr>
          <a:xfrm>
            <a:off x="7510701" y="3644328"/>
            <a:ext cx="0" cy="467583"/>
          </a:xfrm>
          <a:prstGeom prst="line">
            <a:avLst/>
          </a:prstGeom>
          <a:ln w="76200">
            <a:solidFill>
              <a:srgbClr val="01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CBB268B-11FB-47D1-95DD-24B8A24F6E2C}"/>
              </a:ext>
            </a:extLst>
          </p:cNvPr>
          <p:cNvSpPr txBox="1"/>
          <p:nvPr/>
        </p:nvSpPr>
        <p:spPr>
          <a:xfrm>
            <a:off x="6239216" y="4167727"/>
            <a:ext cx="2567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107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年畢業於</a:t>
            </a:r>
            <a:endParaRPr lang="en-US" altLang="zh-TW" sz="2400" b="1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東吳大學資管所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EFBA958-FEBE-4DCD-A9FD-D38282096CA2}"/>
              </a:ext>
            </a:extLst>
          </p:cNvPr>
          <p:cNvSpPr txBox="1"/>
          <p:nvPr/>
        </p:nvSpPr>
        <p:spPr>
          <a:xfrm>
            <a:off x="4388558" y="187679"/>
            <a:ext cx="2954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101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級東吳資管系</a:t>
            </a: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878F9FAC-D1C1-4141-9A4A-CA8D20824808}"/>
              </a:ext>
            </a:extLst>
          </p:cNvPr>
          <p:cNvCxnSpPr>
            <a:cxnSpLocks/>
          </p:cNvCxnSpPr>
          <p:nvPr/>
        </p:nvCxnSpPr>
        <p:spPr>
          <a:xfrm>
            <a:off x="10339046" y="2757363"/>
            <a:ext cx="0" cy="467583"/>
          </a:xfrm>
          <a:prstGeom prst="line">
            <a:avLst/>
          </a:prstGeom>
          <a:ln w="76200">
            <a:solidFill>
              <a:srgbClr val="01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15ADA051-0978-4EAC-8B20-66D228B64DE3}"/>
              </a:ext>
            </a:extLst>
          </p:cNvPr>
          <p:cNvGrpSpPr/>
          <p:nvPr/>
        </p:nvGrpSpPr>
        <p:grpSpPr>
          <a:xfrm>
            <a:off x="9160498" y="1810091"/>
            <a:ext cx="2717095" cy="857272"/>
            <a:chOff x="9065696" y="1499259"/>
            <a:chExt cx="2717095" cy="857272"/>
          </a:xfrm>
        </p:grpSpPr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138FB632-D4BF-406F-B1B9-F625D63332DD}"/>
                </a:ext>
              </a:extLst>
            </p:cNvPr>
            <p:cNvSpPr txBox="1"/>
            <p:nvPr/>
          </p:nvSpPr>
          <p:spPr>
            <a:xfrm>
              <a:off x="9065696" y="1525534"/>
              <a:ext cx="27170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就職於</a:t>
              </a:r>
              <a:endPara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endParaRPr>
            </a:p>
            <a:p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擔任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ERP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工程師</a:t>
              </a:r>
              <a:endPara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endParaRPr>
            </a:p>
          </p:txBody>
        </p:sp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3F74D270-42E7-45AD-84F1-1C68CC57A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8111" y="1499259"/>
              <a:ext cx="1109164" cy="352159"/>
            </a:xfrm>
            <a:prstGeom prst="rect">
              <a:avLst/>
            </a:prstGeom>
          </p:spPr>
        </p:pic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718E7662-5B60-40AA-9A99-952376D8DC1F}"/>
              </a:ext>
            </a:extLst>
          </p:cNvPr>
          <p:cNvSpPr/>
          <p:nvPr/>
        </p:nvSpPr>
        <p:spPr>
          <a:xfrm>
            <a:off x="6112498" y="6396334"/>
            <a:ext cx="6096000" cy="461665"/>
          </a:xfrm>
          <a:prstGeom prst="rect">
            <a:avLst/>
          </a:prstGeom>
          <a:solidFill>
            <a:srgbClr val="058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2DD6F89-0C78-4CF5-87FA-70D77EA114ED}"/>
              </a:ext>
            </a:extLst>
          </p:cNvPr>
          <p:cNvSpPr/>
          <p:nvPr/>
        </p:nvSpPr>
        <p:spPr>
          <a:xfrm>
            <a:off x="11732217" y="4772882"/>
            <a:ext cx="476281" cy="1718679"/>
          </a:xfrm>
          <a:prstGeom prst="rect">
            <a:avLst/>
          </a:prstGeom>
          <a:solidFill>
            <a:srgbClr val="058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1743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8" grpId="0"/>
      <p:bldP spid="33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A7892DF-166B-4263-B77A-3B4194DA1636}"/>
              </a:ext>
            </a:extLst>
          </p:cNvPr>
          <p:cNvGrpSpPr/>
          <p:nvPr/>
        </p:nvGrpSpPr>
        <p:grpSpPr>
          <a:xfrm>
            <a:off x="-47948" y="418512"/>
            <a:ext cx="3049648" cy="928469"/>
            <a:chOff x="-47948" y="418512"/>
            <a:chExt cx="3049648" cy="928469"/>
          </a:xfrm>
        </p:grpSpPr>
        <p:sp>
          <p:nvSpPr>
            <p:cNvPr id="5" name="流程圖: 換頁接點 4">
              <a:extLst>
                <a:ext uri="{FF2B5EF4-FFF2-40B4-BE49-F238E27FC236}">
                  <a16:creationId xmlns:a16="http://schemas.microsoft.com/office/drawing/2014/main" id="{95D467D0-3DEF-4E6E-A981-B34AFB39C3F5}"/>
                </a:ext>
              </a:extLst>
            </p:cNvPr>
            <p:cNvSpPr/>
            <p:nvPr/>
          </p:nvSpPr>
          <p:spPr>
            <a:xfrm rot="16200000">
              <a:off x="1036614" y="-618104"/>
              <a:ext cx="928469" cy="3001702"/>
            </a:xfrm>
            <a:prstGeom prst="flowChartOffpageConnector">
              <a:avLst/>
            </a:prstGeom>
            <a:solidFill>
              <a:srgbClr val="0586D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標題 1">
              <a:extLst>
                <a:ext uri="{FF2B5EF4-FFF2-40B4-BE49-F238E27FC236}">
                  <a16:creationId xmlns:a16="http://schemas.microsoft.com/office/drawing/2014/main" id="{74538A2F-C072-48E2-8292-1B15CFB7D38E}"/>
                </a:ext>
              </a:extLst>
            </p:cNvPr>
            <p:cNvSpPr txBox="1">
              <a:spLocks/>
            </p:cNvSpPr>
            <p:nvPr/>
          </p:nvSpPr>
          <p:spPr>
            <a:xfrm>
              <a:off x="-47948" y="483130"/>
              <a:ext cx="2894312" cy="7851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EDUCATION</a:t>
              </a:r>
              <a:endParaRPr lang="zh-TW" altLang="en-US" sz="4800" b="1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586E15E5-7828-4F8F-B687-570943603DC5}"/>
              </a:ext>
            </a:extLst>
          </p:cNvPr>
          <p:cNvSpPr/>
          <p:nvPr/>
        </p:nvSpPr>
        <p:spPr>
          <a:xfrm>
            <a:off x="3049646" y="492906"/>
            <a:ext cx="8869638" cy="810676"/>
          </a:xfrm>
          <a:prstGeom prst="rect">
            <a:avLst/>
          </a:prstGeom>
          <a:solidFill>
            <a:srgbClr val="01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碩士論文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</a:p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結合眼動感知技術發展自律學習機制對英語閱讀學習成效之影響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67A534ED-AECA-4123-9F3F-503692B8CEA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29" y="1332916"/>
            <a:ext cx="8012120" cy="5158645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409E31AF-FD52-4346-994C-EFB2B0E76B80}"/>
              </a:ext>
            </a:extLst>
          </p:cNvPr>
          <p:cNvSpPr/>
          <p:nvPr/>
        </p:nvSpPr>
        <p:spPr>
          <a:xfrm>
            <a:off x="6112498" y="6396334"/>
            <a:ext cx="6096000" cy="461665"/>
          </a:xfrm>
          <a:prstGeom prst="rect">
            <a:avLst/>
          </a:prstGeom>
          <a:solidFill>
            <a:srgbClr val="058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09D482D-BAA2-4C73-AFAC-3EE3A116DA8A}"/>
              </a:ext>
            </a:extLst>
          </p:cNvPr>
          <p:cNvSpPr/>
          <p:nvPr/>
        </p:nvSpPr>
        <p:spPr>
          <a:xfrm>
            <a:off x="11732217" y="4772882"/>
            <a:ext cx="476281" cy="1718679"/>
          </a:xfrm>
          <a:prstGeom prst="rect">
            <a:avLst/>
          </a:prstGeom>
          <a:solidFill>
            <a:srgbClr val="058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70696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CF69BF17-C9D5-4187-8803-BE4C1E7F25A5}"/>
              </a:ext>
            </a:extLst>
          </p:cNvPr>
          <p:cNvGrpSpPr/>
          <p:nvPr/>
        </p:nvGrpSpPr>
        <p:grpSpPr>
          <a:xfrm>
            <a:off x="-2" y="418512"/>
            <a:ext cx="3001702" cy="928469"/>
            <a:chOff x="-2" y="418512"/>
            <a:chExt cx="3001702" cy="928469"/>
          </a:xfrm>
        </p:grpSpPr>
        <p:sp>
          <p:nvSpPr>
            <p:cNvPr id="6" name="流程圖: 換頁接點 5">
              <a:extLst>
                <a:ext uri="{FF2B5EF4-FFF2-40B4-BE49-F238E27FC236}">
                  <a16:creationId xmlns:a16="http://schemas.microsoft.com/office/drawing/2014/main" id="{165E761A-B6E4-4E51-97D4-DD0E9D5D9E63}"/>
                </a:ext>
              </a:extLst>
            </p:cNvPr>
            <p:cNvSpPr/>
            <p:nvPr/>
          </p:nvSpPr>
          <p:spPr>
            <a:xfrm rot="16200000">
              <a:off x="1036614" y="-618104"/>
              <a:ext cx="928469" cy="3001702"/>
            </a:xfrm>
            <a:prstGeom prst="flowChartOffpageConnector">
              <a:avLst/>
            </a:prstGeom>
            <a:solidFill>
              <a:srgbClr val="0586D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標題 1">
              <a:extLst>
                <a:ext uri="{FF2B5EF4-FFF2-40B4-BE49-F238E27FC236}">
                  <a16:creationId xmlns:a16="http://schemas.microsoft.com/office/drawing/2014/main" id="{0CCD2CA8-279D-4C41-9F65-D1588448C8DD}"/>
                </a:ext>
              </a:extLst>
            </p:cNvPr>
            <p:cNvSpPr txBox="1">
              <a:spLocks/>
            </p:cNvSpPr>
            <p:nvPr/>
          </p:nvSpPr>
          <p:spPr>
            <a:xfrm>
              <a:off x="231021" y="505660"/>
              <a:ext cx="2124721" cy="7851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WORKING</a:t>
              </a:r>
            </a:p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EXPERIENCE</a:t>
              </a:r>
              <a:endParaRPr lang="zh-TW" altLang="en-US" sz="4800" b="1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9B25124A-E596-435B-B2DF-5B8C7DC46E7D}"/>
              </a:ext>
            </a:extLst>
          </p:cNvPr>
          <p:cNvSpPr/>
          <p:nvPr/>
        </p:nvSpPr>
        <p:spPr>
          <a:xfrm>
            <a:off x="0" y="4231037"/>
            <a:ext cx="12192000" cy="2626964"/>
          </a:xfrm>
          <a:prstGeom prst="rect">
            <a:avLst/>
          </a:prstGeom>
          <a:solidFill>
            <a:srgbClr val="01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36F614-C4FC-4CDF-A480-7724AC7E58CD}"/>
              </a:ext>
            </a:extLst>
          </p:cNvPr>
          <p:cNvSpPr/>
          <p:nvPr/>
        </p:nvSpPr>
        <p:spPr>
          <a:xfrm>
            <a:off x="449451" y="1844297"/>
            <a:ext cx="3487118" cy="4386021"/>
          </a:xfrm>
          <a:prstGeom prst="rect">
            <a:avLst/>
          </a:prstGeom>
          <a:solidFill>
            <a:schemeClr val="bg1"/>
          </a:solidFill>
          <a:ln w="76200">
            <a:solidFill>
              <a:srgbClr val="058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474EE2B-BD01-4EAC-8780-504C65614EE9}"/>
              </a:ext>
            </a:extLst>
          </p:cNvPr>
          <p:cNvSpPr/>
          <p:nvPr/>
        </p:nvSpPr>
        <p:spPr>
          <a:xfrm>
            <a:off x="4387336" y="1844298"/>
            <a:ext cx="3487118" cy="4386020"/>
          </a:xfrm>
          <a:prstGeom prst="rect">
            <a:avLst/>
          </a:prstGeom>
          <a:solidFill>
            <a:schemeClr val="bg1"/>
          </a:solidFill>
          <a:ln w="76200">
            <a:solidFill>
              <a:srgbClr val="058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A062D46-7953-4282-99B7-74106EA26EC6}"/>
              </a:ext>
            </a:extLst>
          </p:cNvPr>
          <p:cNvSpPr/>
          <p:nvPr/>
        </p:nvSpPr>
        <p:spPr>
          <a:xfrm>
            <a:off x="8314889" y="1844298"/>
            <a:ext cx="3487118" cy="4386020"/>
          </a:xfrm>
          <a:prstGeom prst="rect">
            <a:avLst/>
          </a:prstGeom>
          <a:solidFill>
            <a:schemeClr val="bg1"/>
          </a:solidFill>
          <a:ln w="76200">
            <a:solidFill>
              <a:srgbClr val="058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形 14" descr="機器人">
            <a:extLst>
              <a:ext uri="{FF2B5EF4-FFF2-40B4-BE49-F238E27FC236}">
                <a16:creationId xmlns:a16="http://schemas.microsoft.com/office/drawing/2014/main" id="{A3A6072D-3A6A-4151-8F16-E36BA9068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2996" y="2132874"/>
            <a:ext cx="1027126" cy="1027126"/>
          </a:xfrm>
          <a:prstGeom prst="rect">
            <a:avLst/>
          </a:prstGeom>
        </p:spPr>
      </p:pic>
      <p:pic>
        <p:nvPicPr>
          <p:cNvPr id="17" name="圖形 16" descr="關係">
            <a:extLst>
              <a:ext uri="{FF2B5EF4-FFF2-40B4-BE49-F238E27FC236}">
                <a16:creationId xmlns:a16="http://schemas.microsoft.com/office/drawing/2014/main" id="{37B09729-0AE2-4F0D-BA08-9E5A0CA71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91468" y="2026040"/>
            <a:ext cx="1133960" cy="113396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0B8E147-2AF9-47C7-AA28-8036A5828BB6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836" y="2234669"/>
            <a:ext cx="1406144" cy="784587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26CA57ED-AF0C-4B70-8038-171D489F1ABA}"/>
              </a:ext>
            </a:extLst>
          </p:cNvPr>
          <p:cNvSpPr txBox="1"/>
          <p:nvPr/>
        </p:nvSpPr>
        <p:spPr>
          <a:xfrm>
            <a:off x="1142636" y="3170105"/>
            <a:ext cx="2100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13968"/>
                </a:solidFill>
                <a:ea typeface="微軟正黑體" panose="020B0604030504040204" pitchFamily="34" charset="-120"/>
              </a:rPr>
              <a:t>RPA</a:t>
            </a:r>
            <a:r>
              <a:rPr lang="zh-TW" altLang="en-US" sz="2400" b="1" dirty="0">
                <a:solidFill>
                  <a:srgbClr val="013968"/>
                </a:solidFill>
                <a:ea typeface="微軟正黑體" panose="020B0604030504040204" pitchFamily="34" charset="-120"/>
              </a:rPr>
              <a:t>自動化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A69472D-DF26-4BB1-AC17-550C54219F1A}"/>
              </a:ext>
            </a:extLst>
          </p:cNvPr>
          <p:cNvSpPr txBox="1"/>
          <p:nvPr/>
        </p:nvSpPr>
        <p:spPr>
          <a:xfrm>
            <a:off x="4435098" y="3170104"/>
            <a:ext cx="3360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13968"/>
                </a:solidFill>
                <a:ea typeface="微軟正黑體" panose="020B0604030504040204" pitchFamily="34" charset="-120"/>
              </a:rPr>
              <a:t>SD</a:t>
            </a:r>
            <a:r>
              <a:rPr lang="zh-TW" altLang="en-US" sz="2400" b="1" dirty="0">
                <a:solidFill>
                  <a:srgbClr val="013968"/>
                </a:solidFill>
                <a:ea typeface="微軟正黑體" panose="020B0604030504040204" pitchFamily="34" charset="-120"/>
              </a:rPr>
              <a:t>客製程式維護</a:t>
            </a:r>
            <a:r>
              <a:rPr lang="en-US" altLang="zh-TW" sz="2400" b="1" dirty="0">
                <a:solidFill>
                  <a:srgbClr val="013968"/>
                </a:solidFill>
                <a:ea typeface="微軟正黑體" panose="020B0604030504040204" pitchFamily="34" charset="-120"/>
              </a:rPr>
              <a:t>&amp;</a:t>
            </a:r>
            <a:r>
              <a:rPr lang="zh-TW" altLang="en-US" sz="2400" b="1" dirty="0">
                <a:solidFill>
                  <a:srgbClr val="013968"/>
                </a:solidFill>
                <a:ea typeface="微軟正黑體" panose="020B0604030504040204" pitchFamily="34" charset="-120"/>
              </a:rPr>
              <a:t>開發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65ADBB4-430B-4EE1-BD57-9F0044C3152F}"/>
              </a:ext>
            </a:extLst>
          </p:cNvPr>
          <p:cNvSpPr txBox="1"/>
          <p:nvPr/>
        </p:nvSpPr>
        <p:spPr>
          <a:xfrm>
            <a:off x="8834081" y="3170103"/>
            <a:ext cx="2448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13968"/>
                </a:solidFill>
                <a:ea typeface="微軟正黑體" panose="020B0604030504040204" pitchFamily="34" charset="-120"/>
              </a:rPr>
              <a:t>Salesforce</a:t>
            </a:r>
            <a:endParaRPr lang="zh-TW" altLang="en-US" sz="2400" b="1" dirty="0">
              <a:solidFill>
                <a:srgbClr val="013968"/>
              </a:solidFill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C22E5AB-57F9-4D3B-92D7-D64EE7CA410E}"/>
              </a:ext>
            </a:extLst>
          </p:cNvPr>
          <p:cNvSpPr txBox="1"/>
          <p:nvPr/>
        </p:nvSpPr>
        <p:spPr>
          <a:xfrm>
            <a:off x="497213" y="3678263"/>
            <a:ext cx="341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∙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客戶採購單轉訂單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RPA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專案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D540A2F-D6B4-413D-B4B7-ABED363C6092}"/>
              </a:ext>
            </a:extLst>
          </p:cNvPr>
          <p:cNvSpPr txBox="1"/>
          <p:nvPr/>
        </p:nvSpPr>
        <p:spPr>
          <a:xfrm>
            <a:off x="497213" y="4113589"/>
            <a:ext cx="341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∙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寄售總量領用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RPA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專案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D230CC8-6A49-4EEA-BACD-734418D81CFA}"/>
              </a:ext>
            </a:extLst>
          </p:cNvPr>
          <p:cNvSpPr txBox="1"/>
          <p:nvPr/>
        </p:nvSpPr>
        <p:spPr>
          <a:xfrm>
            <a:off x="497213" y="4542900"/>
            <a:ext cx="341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∙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出貨文件自動上傳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RPA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專案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E864970-5B26-4E15-8D8B-F773079FE20D}"/>
              </a:ext>
            </a:extLst>
          </p:cNvPr>
          <p:cNvSpPr txBox="1"/>
          <p:nvPr/>
        </p:nvSpPr>
        <p:spPr>
          <a:xfrm>
            <a:off x="4418332" y="3678263"/>
            <a:ext cx="341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∙ CRM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報價單查詢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E8194CA-58DC-46D8-B2DB-D367BF9AA45B}"/>
              </a:ext>
            </a:extLst>
          </p:cNvPr>
          <p:cNvSpPr txBox="1"/>
          <p:nvPr/>
        </p:nvSpPr>
        <p:spPr>
          <a:xfrm>
            <a:off x="4418332" y="4470050"/>
            <a:ext cx="341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∙ VMI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寄銷庫存超量預警報表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DF8AFF5-E161-4026-BA10-31DCA6463FB4}"/>
              </a:ext>
            </a:extLst>
          </p:cNvPr>
          <p:cNvSpPr txBox="1"/>
          <p:nvPr/>
        </p:nvSpPr>
        <p:spPr>
          <a:xfrm>
            <a:off x="4418332" y="4899361"/>
            <a:ext cx="341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∙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 客戶交期總表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7A391E7-715E-4DCA-9D7F-6E8F0C08400A}"/>
              </a:ext>
            </a:extLst>
          </p:cNvPr>
          <p:cNvSpPr txBox="1"/>
          <p:nvPr/>
        </p:nvSpPr>
        <p:spPr>
          <a:xfrm>
            <a:off x="4421037" y="5289610"/>
            <a:ext cx="341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∙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 部門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&amp;Internal Order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維護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D163D71-195A-4789-AAB5-2170519B421B}"/>
              </a:ext>
            </a:extLst>
          </p:cNvPr>
          <p:cNvSpPr txBox="1"/>
          <p:nvPr/>
        </p:nvSpPr>
        <p:spPr>
          <a:xfrm>
            <a:off x="4417016" y="4077730"/>
            <a:ext cx="341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∙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報價單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&amp;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訂單規格比較系統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AA9BCE9-5CDC-43C6-B13B-A4748C7BF567}"/>
              </a:ext>
            </a:extLst>
          </p:cNvPr>
          <p:cNvSpPr txBox="1"/>
          <p:nvPr/>
        </p:nvSpPr>
        <p:spPr>
          <a:xfrm>
            <a:off x="4416383" y="5689720"/>
            <a:ext cx="341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∙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 子公司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SAP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導入專案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3B3162C-F78F-4977-B2A9-ABA92364E0AC}"/>
              </a:ext>
            </a:extLst>
          </p:cNvPr>
          <p:cNvSpPr txBox="1"/>
          <p:nvPr/>
        </p:nvSpPr>
        <p:spPr>
          <a:xfrm>
            <a:off x="8383315" y="3678263"/>
            <a:ext cx="341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∙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報價簽核系統畫面優化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9CC12FC-BCB1-4399-B830-646552CD4E8C}"/>
              </a:ext>
            </a:extLst>
          </p:cNvPr>
          <p:cNvSpPr txBox="1"/>
          <p:nvPr/>
        </p:nvSpPr>
        <p:spPr>
          <a:xfrm>
            <a:off x="8383315" y="4486092"/>
            <a:ext cx="341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∙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 報價準則功能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ADB009E-74F2-480B-9C88-DE2EDA0B9A99}"/>
              </a:ext>
            </a:extLst>
          </p:cNvPr>
          <p:cNvSpPr txBox="1"/>
          <p:nvPr/>
        </p:nvSpPr>
        <p:spPr>
          <a:xfrm>
            <a:off x="8381999" y="4077730"/>
            <a:ext cx="341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∙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 客戶組織架構圖功能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 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E1222EF-26CD-419B-A55B-BD7B54CCC54B}"/>
              </a:ext>
            </a:extLst>
          </p:cNvPr>
          <p:cNvSpPr txBox="1"/>
          <p:nvPr/>
        </p:nvSpPr>
        <p:spPr>
          <a:xfrm>
            <a:off x="8381999" y="4870160"/>
            <a:ext cx="341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∙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Salesforce&amp;SAP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資料串接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(ETL)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13500931-722E-462B-AA76-69CD11A34B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724" y="505660"/>
            <a:ext cx="1955959" cy="62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1130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CC1F1BBE-A808-48DC-9B92-373323F0E06A}"/>
              </a:ext>
            </a:extLst>
          </p:cNvPr>
          <p:cNvGrpSpPr/>
          <p:nvPr/>
        </p:nvGrpSpPr>
        <p:grpSpPr>
          <a:xfrm>
            <a:off x="-2" y="418512"/>
            <a:ext cx="3001702" cy="928469"/>
            <a:chOff x="-2" y="418512"/>
            <a:chExt cx="3001702" cy="928469"/>
          </a:xfrm>
        </p:grpSpPr>
        <p:sp>
          <p:nvSpPr>
            <p:cNvPr id="5" name="流程圖: 換頁接點 4">
              <a:extLst>
                <a:ext uri="{FF2B5EF4-FFF2-40B4-BE49-F238E27FC236}">
                  <a16:creationId xmlns:a16="http://schemas.microsoft.com/office/drawing/2014/main" id="{366CFDAB-6031-417E-8327-7E3DBD337896}"/>
                </a:ext>
              </a:extLst>
            </p:cNvPr>
            <p:cNvSpPr/>
            <p:nvPr/>
          </p:nvSpPr>
          <p:spPr>
            <a:xfrm rot="16200000">
              <a:off x="1036614" y="-618104"/>
              <a:ext cx="928469" cy="3001702"/>
            </a:xfrm>
            <a:prstGeom prst="flowChartOffpageConnector">
              <a:avLst/>
            </a:prstGeom>
            <a:solidFill>
              <a:srgbClr val="0586D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標題 1">
              <a:extLst>
                <a:ext uri="{FF2B5EF4-FFF2-40B4-BE49-F238E27FC236}">
                  <a16:creationId xmlns:a16="http://schemas.microsoft.com/office/drawing/2014/main" id="{1EC12F26-C68F-436A-A9B3-C97CB1FFB773}"/>
                </a:ext>
              </a:extLst>
            </p:cNvPr>
            <p:cNvSpPr txBox="1">
              <a:spLocks/>
            </p:cNvSpPr>
            <p:nvPr/>
          </p:nvSpPr>
          <p:spPr>
            <a:xfrm>
              <a:off x="231021" y="505660"/>
              <a:ext cx="2124721" cy="7851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WORKING</a:t>
              </a:r>
            </a:p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EXPERIENCE</a:t>
              </a:r>
              <a:endParaRPr lang="zh-TW" altLang="en-US" sz="4800" b="1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endParaRPr>
            </a:p>
          </p:txBody>
        </p:sp>
      </p:grpSp>
      <p:pic>
        <p:nvPicPr>
          <p:cNvPr id="24" name="圖片 23">
            <a:extLst>
              <a:ext uri="{FF2B5EF4-FFF2-40B4-BE49-F238E27FC236}">
                <a16:creationId xmlns:a16="http://schemas.microsoft.com/office/drawing/2014/main" id="{97F8EAA6-A6E1-476E-93E2-70DD1BF7E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482" y="1701074"/>
            <a:ext cx="9405036" cy="473841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BF933CE0-5FCD-4F78-AB7C-F3D8BFA110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1" t="13390" r="2996" b="3512"/>
          <a:stretch/>
        </p:blipFill>
        <p:spPr>
          <a:xfrm>
            <a:off x="897863" y="1644921"/>
            <a:ext cx="10396274" cy="4794567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BCC4AF6B-2CC1-4186-80A8-07E02A0CCF67}"/>
              </a:ext>
            </a:extLst>
          </p:cNvPr>
          <p:cNvSpPr/>
          <p:nvPr/>
        </p:nvSpPr>
        <p:spPr>
          <a:xfrm>
            <a:off x="4024387" y="492906"/>
            <a:ext cx="4143226" cy="810676"/>
          </a:xfrm>
          <a:prstGeom prst="rect">
            <a:avLst/>
          </a:prstGeom>
          <a:solidFill>
            <a:srgbClr val="01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客戶採購單轉訂單</a:t>
            </a:r>
            <a:r>
              <a:rPr lang="en-US" altLang="zh-TW" sz="24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RPA</a:t>
            </a:r>
            <a:r>
              <a:rPr lang="zh-TW" altLang="en-US" sz="24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專案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F23E529-1AC4-48F9-81C0-2731B9F172AD}"/>
              </a:ext>
            </a:extLst>
          </p:cNvPr>
          <p:cNvSpPr txBox="1"/>
          <p:nvPr/>
        </p:nvSpPr>
        <p:spPr>
          <a:xfrm>
            <a:off x="3744099" y="1263624"/>
            <a:ext cx="4703802" cy="381297"/>
          </a:xfrm>
          <a:prstGeom prst="rect">
            <a:avLst/>
          </a:prstGeom>
          <a:solidFill>
            <a:schemeClr val="bg1"/>
          </a:solidFill>
          <a:ln w="38100">
            <a:solidFill>
              <a:srgbClr val="01396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ea typeface="微軟正黑體" panose="020B0604030504040204" pitchFamily="34" charset="-120"/>
              </a:rPr>
              <a:t>RPA</a:t>
            </a:r>
            <a:r>
              <a:rPr lang="zh-TW" altLang="en-US" dirty="0">
                <a:ea typeface="微軟正黑體" panose="020B0604030504040204" pitchFamily="34" charset="-120"/>
              </a:rPr>
              <a:t>開單比率佔全公司</a:t>
            </a:r>
            <a:r>
              <a:rPr lang="en-US" altLang="zh-TW" dirty="0">
                <a:ea typeface="微軟正黑體" panose="020B0604030504040204" pitchFamily="34" charset="-120"/>
              </a:rPr>
              <a:t>83%, </a:t>
            </a:r>
            <a:r>
              <a:rPr lang="zh-TW" altLang="en-US" dirty="0">
                <a:ea typeface="微軟正黑體" panose="020B0604030504040204" pitchFamily="34" charset="-120"/>
              </a:rPr>
              <a:t>節省</a:t>
            </a:r>
            <a:r>
              <a:rPr lang="en-US" altLang="zh-TW" dirty="0">
                <a:ea typeface="微軟正黑體" panose="020B0604030504040204" pitchFamily="34" charset="-120"/>
              </a:rPr>
              <a:t>610 </a:t>
            </a:r>
            <a:r>
              <a:rPr lang="en-US" altLang="zh-TW" dirty="0" err="1">
                <a:ea typeface="微軟正黑體" panose="020B0604030504040204" pitchFamily="34" charset="-120"/>
              </a:rPr>
              <a:t>hr</a:t>
            </a:r>
            <a:r>
              <a:rPr lang="en-US" altLang="zh-TW" dirty="0">
                <a:ea typeface="微軟正黑體" panose="020B0604030504040204" pitchFamily="34" charset="-120"/>
              </a:rPr>
              <a:t>/month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C61C8DE-132A-47CF-88EB-019B94C1DFCB}"/>
              </a:ext>
            </a:extLst>
          </p:cNvPr>
          <p:cNvSpPr/>
          <p:nvPr/>
        </p:nvSpPr>
        <p:spPr>
          <a:xfrm>
            <a:off x="6112498" y="6396334"/>
            <a:ext cx="6096000" cy="461665"/>
          </a:xfrm>
          <a:prstGeom prst="rect">
            <a:avLst/>
          </a:prstGeom>
          <a:solidFill>
            <a:srgbClr val="058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1A9AF2-7515-44C5-98EA-7012366F4BDE}"/>
              </a:ext>
            </a:extLst>
          </p:cNvPr>
          <p:cNvSpPr/>
          <p:nvPr/>
        </p:nvSpPr>
        <p:spPr>
          <a:xfrm>
            <a:off x="11732217" y="4772882"/>
            <a:ext cx="476281" cy="1718679"/>
          </a:xfrm>
          <a:prstGeom prst="rect">
            <a:avLst/>
          </a:prstGeom>
          <a:solidFill>
            <a:srgbClr val="058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196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89076 0.0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44" y="6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CC1F1BBE-A808-48DC-9B92-373323F0E06A}"/>
              </a:ext>
            </a:extLst>
          </p:cNvPr>
          <p:cNvGrpSpPr/>
          <p:nvPr/>
        </p:nvGrpSpPr>
        <p:grpSpPr>
          <a:xfrm>
            <a:off x="-2" y="418512"/>
            <a:ext cx="3001702" cy="928469"/>
            <a:chOff x="-2" y="418512"/>
            <a:chExt cx="3001702" cy="928469"/>
          </a:xfrm>
        </p:grpSpPr>
        <p:sp>
          <p:nvSpPr>
            <p:cNvPr id="5" name="流程圖: 換頁接點 4">
              <a:extLst>
                <a:ext uri="{FF2B5EF4-FFF2-40B4-BE49-F238E27FC236}">
                  <a16:creationId xmlns:a16="http://schemas.microsoft.com/office/drawing/2014/main" id="{366CFDAB-6031-417E-8327-7E3DBD337896}"/>
                </a:ext>
              </a:extLst>
            </p:cNvPr>
            <p:cNvSpPr/>
            <p:nvPr/>
          </p:nvSpPr>
          <p:spPr>
            <a:xfrm rot="16200000">
              <a:off x="1036614" y="-618104"/>
              <a:ext cx="928469" cy="3001702"/>
            </a:xfrm>
            <a:prstGeom prst="flowChartOffpageConnector">
              <a:avLst/>
            </a:prstGeom>
            <a:solidFill>
              <a:srgbClr val="0586D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標題 1">
              <a:extLst>
                <a:ext uri="{FF2B5EF4-FFF2-40B4-BE49-F238E27FC236}">
                  <a16:creationId xmlns:a16="http://schemas.microsoft.com/office/drawing/2014/main" id="{1EC12F26-C68F-436A-A9B3-C97CB1FFB773}"/>
                </a:ext>
              </a:extLst>
            </p:cNvPr>
            <p:cNvSpPr txBox="1">
              <a:spLocks/>
            </p:cNvSpPr>
            <p:nvPr/>
          </p:nvSpPr>
          <p:spPr>
            <a:xfrm>
              <a:off x="231021" y="505660"/>
              <a:ext cx="2124721" cy="7851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WORKING</a:t>
              </a:r>
            </a:p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EXPERIENCE</a:t>
              </a:r>
              <a:endParaRPr lang="zh-TW" altLang="en-US" sz="4800" b="1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BCC4AF6B-2CC1-4186-80A8-07E02A0CCF67}"/>
              </a:ext>
            </a:extLst>
          </p:cNvPr>
          <p:cNvSpPr/>
          <p:nvPr/>
        </p:nvSpPr>
        <p:spPr>
          <a:xfrm>
            <a:off x="4024387" y="492906"/>
            <a:ext cx="4143226" cy="810676"/>
          </a:xfrm>
          <a:prstGeom prst="rect">
            <a:avLst/>
          </a:prstGeom>
          <a:solidFill>
            <a:srgbClr val="01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寄售總量領用</a:t>
            </a:r>
            <a:r>
              <a:rPr lang="en-US" altLang="zh-TW" sz="24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RPA</a:t>
            </a:r>
            <a:r>
              <a:rPr lang="zh-TW" altLang="en-US" sz="24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專案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F23E529-1AC4-48F9-81C0-2731B9F172AD}"/>
              </a:ext>
            </a:extLst>
          </p:cNvPr>
          <p:cNvSpPr txBox="1"/>
          <p:nvPr/>
        </p:nvSpPr>
        <p:spPr>
          <a:xfrm>
            <a:off x="4024387" y="1274787"/>
            <a:ext cx="414322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1396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ea typeface="微軟正黑體" panose="020B0604030504040204" pitchFamily="34" charset="-120"/>
              </a:rPr>
              <a:t>整理出不必要流程</a:t>
            </a:r>
            <a:r>
              <a:rPr lang="en-US" altLang="zh-TW" dirty="0">
                <a:ea typeface="微軟正黑體" panose="020B0604030504040204" pitchFamily="34" charset="-120"/>
              </a:rPr>
              <a:t>,</a:t>
            </a:r>
            <a:r>
              <a:rPr lang="zh-TW" altLang="en-US" dirty="0">
                <a:ea typeface="微軟正黑體" panose="020B0604030504040204" pitchFamily="34" charset="-120"/>
              </a:rPr>
              <a:t> 節省</a:t>
            </a:r>
            <a:r>
              <a:rPr lang="en-US" altLang="zh-TW" dirty="0">
                <a:ea typeface="微軟正黑體" panose="020B0604030504040204" pitchFamily="34" charset="-120"/>
              </a:rPr>
              <a:t>20 </a:t>
            </a:r>
            <a:r>
              <a:rPr lang="en-US" altLang="zh-TW" dirty="0" err="1">
                <a:ea typeface="微軟正黑體" panose="020B0604030504040204" pitchFamily="34" charset="-120"/>
              </a:rPr>
              <a:t>hr</a:t>
            </a:r>
            <a:r>
              <a:rPr lang="en-US" altLang="zh-TW" dirty="0">
                <a:ea typeface="微軟正黑體" panose="020B0604030504040204" pitchFamily="34" charset="-120"/>
              </a:rPr>
              <a:t>/month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7E2DDC-428C-4D58-82B3-682D78E98AB3}"/>
              </a:ext>
            </a:extLst>
          </p:cNvPr>
          <p:cNvSpPr/>
          <p:nvPr/>
        </p:nvSpPr>
        <p:spPr>
          <a:xfrm>
            <a:off x="10266946" y="6396334"/>
            <a:ext cx="1941551" cy="461665"/>
          </a:xfrm>
          <a:prstGeom prst="rect">
            <a:avLst/>
          </a:prstGeom>
          <a:solidFill>
            <a:srgbClr val="058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829D0B0-0453-4D34-AE47-72804D90CCAB}"/>
              </a:ext>
            </a:extLst>
          </p:cNvPr>
          <p:cNvSpPr/>
          <p:nvPr/>
        </p:nvSpPr>
        <p:spPr>
          <a:xfrm>
            <a:off x="11732217" y="1562040"/>
            <a:ext cx="476281" cy="4929522"/>
          </a:xfrm>
          <a:prstGeom prst="rect">
            <a:avLst/>
          </a:prstGeom>
          <a:solidFill>
            <a:srgbClr val="058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A2EFD8-0AAD-48B1-9630-73686B5CBF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"/>
          <a:stretch/>
        </p:blipFill>
        <p:spPr>
          <a:xfrm>
            <a:off x="1716506" y="1778174"/>
            <a:ext cx="8383992" cy="492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1129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947824F-6D64-4C40-9EE8-7FF09FF364BC}"/>
              </a:ext>
            </a:extLst>
          </p:cNvPr>
          <p:cNvGrpSpPr/>
          <p:nvPr/>
        </p:nvGrpSpPr>
        <p:grpSpPr>
          <a:xfrm>
            <a:off x="-2" y="418512"/>
            <a:ext cx="3001702" cy="928469"/>
            <a:chOff x="-2" y="418512"/>
            <a:chExt cx="3001702" cy="928469"/>
          </a:xfrm>
        </p:grpSpPr>
        <p:sp>
          <p:nvSpPr>
            <p:cNvPr id="3" name="流程圖: 換頁接點 2">
              <a:extLst>
                <a:ext uri="{FF2B5EF4-FFF2-40B4-BE49-F238E27FC236}">
                  <a16:creationId xmlns:a16="http://schemas.microsoft.com/office/drawing/2014/main" id="{F93D4354-BEA9-4968-B718-BCC416B538D6}"/>
                </a:ext>
              </a:extLst>
            </p:cNvPr>
            <p:cNvSpPr/>
            <p:nvPr/>
          </p:nvSpPr>
          <p:spPr>
            <a:xfrm rot="16200000">
              <a:off x="1036614" y="-618104"/>
              <a:ext cx="928469" cy="3001702"/>
            </a:xfrm>
            <a:prstGeom prst="flowChartOffpageConnector">
              <a:avLst/>
            </a:prstGeom>
            <a:solidFill>
              <a:srgbClr val="0586D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標題 1">
              <a:extLst>
                <a:ext uri="{FF2B5EF4-FFF2-40B4-BE49-F238E27FC236}">
                  <a16:creationId xmlns:a16="http://schemas.microsoft.com/office/drawing/2014/main" id="{596356E7-216C-404D-896C-D2A34835C5F9}"/>
                </a:ext>
              </a:extLst>
            </p:cNvPr>
            <p:cNvSpPr txBox="1">
              <a:spLocks/>
            </p:cNvSpPr>
            <p:nvPr/>
          </p:nvSpPr>
          <p:spPr>
            <a:xfrm>
              <a:off x="231021" y="505660"/>
              <a:ext cx="2124721" cy="7851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WORKING</a:t>
              </a:r>
            </a:p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EXPERIENCE</a:t>
              </a:r>
              <a:endParaRPr lang="zh-TW" altLang="en-US" sz="4800" b="1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42C23F2D-D682-4363-8CD4-58CFBE73A878}"/>
              </a:ext>
            </a:extLst>
          </p:cNvPr>
          <p:cNvSpPr/>
          <p:nvPr/>
        </p:nvSpPr>
        <p:spPr>
          <a:xfrm>
            <a:off x="4024387" y="492906"/>
            <a:ext cx="4143226" cy="810676"/>
          </a:xfrm>
          <a:prstGeom prst="rect">
            <a:avLst/>
          </a:prstGeom>
          <a:solidFill>
            <a:srgbClr val="01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出貨文件自動上傳</a:t>
            </a:r>
            <a:r>
              <a:rPr lang="en-US" altLang="zh-TW" sz="24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RPA</a:t>
            </a:r>
            <a:r>
              <a:rPr lang="zh-TW" altLang="en-US" sz="24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專案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A07BF4-2A54-4A25-A30D-5BE1D4636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89" y="1736700"/>
            <a:ext cx="8090622" cy="485774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051CCA7-9619-4E35-981F-F4CB27F69ED3}"/>
              </a:ext>
            </a:extLst>
          </p:cNvPr>
          <p:cNvSpPr/>
          <p:nvPr/>
        </p:nvSpPr>
        <p:spPr>
          <a:xfrm>
            <a:off x="10266946" y="6396334"/>
            <a:ext cx="1941551" cy="461665"/>
          </a:xfrm>
          <a:prstGeom prst="rect">
            <a:avLst/>
          </a:prstGeom>
          <a:solidFill>
            <a:srgbClr val="058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FD2F548-DAB8-4044-999B-FC39ACB310A8}"/>
              </a:ext>
            </a:extLst>
          </p:cNvPr>
          <p:cNvSpPr/>
          <p:nvPr/>
        </p:nvSpPr>
        <p:spPr>
          <a:xfrm>
            <a:off x="11732217" y="1562040"/>
            <a:ext cx="476281" cy="4929522"/>
          </a:xfrm>
          <a:prstGeom prst="rect">
            <a:avLst/>
          </a:prstGeom>
          <a:solidFill>
            <a:srgbClr val="058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8FA0D0A-FD60-4260-88C0-C1F4C63157DE}"/>
              </a:ext>
            </a:extLst>
          </p:cNvPr>
          <p:cNvSpPr txBox="1"/>
          <p:nvPr/>
        </p:nvSpPr>
        <p:spPr>
          <a:xfrm>
            <a:off x="3744099" y="1266217"/>
            <a:ext cx="4703802" cy="381297"/>
          </a:xfrm>
          <a:prstGeom prst="rect">
            <a:avLst/>
          </a:prstGeom>
          <a:solidFill>
            <a:schemeClr val="bg1"/>
          </a:solidFill>
          <a:ln w="38100">
            <a:solidFill>
              <a:srgbClr val="01396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ea typeface="微軟正黑體" panose="020B0604030504040204" pitchFamily="34" charset="-120"/>
              </a:rPr>
              <a:t>降低</a:t>
            </a:r>
            <a:r>
              <a:rPr lang="en-US" altLang="zh-TW" dirty="0">
                <a:ea typeface="微軟正黑體" panose="020B0604030504040204" pitchFamily="34" charset="-120"/>
              </a:rPr>
              <a:t>User</a:t>
            </a:r>
            <a:r>
              <a:rPr lang="zh-TW" altLang="en-US" dirty="0">
                <a:ea typeface="微軟正黑體" panose="020B0604030504040204" pitchFamily="34" charset="-120"/>
              </a:rPr>
              <a:t>出貨作業</a:t>
            </a:r>
            <a:r>
              <a:rPr lang="en-US" altLang="zh-TW" dirty="0">
                <a:ea typeface="微軟正黑體" panose="020B0604030504040204" pitchFamily="34" charset="-120"/>
              </a:rPr>
              <a:t>Loading, </a:t>
            </a:r>
            <a:r>
              <a:rPr lang="zh-TW" altLang="en-US" dirty="0">
                <a:ea typeface="微軟正黑體" panose="020B0604030504040204" pitchFamily="34" charset="-120"/>
              </a:rPr>
              <a:t>節省</a:t>
            </a:r>
            <a:r>
              <a:rPr lang="en-US" altLang="zh-TW" dirty="0">
                <a:ea typeface="微軟正黑體" panose="020B0604030504040204" pitchFamily="34" charset="-120"/>
              </a:rPr>
              <a:t>16 </a:t>
            </a:r>
            <a:r>
              <a:rPr lang="en-US" altLang="zh-TW" dirty="0" err="1">
                <a:ea typeface="微軟正黑體" panose="020B0604030504040204" pitchFamily="34" charset="-120"/>
              </a:rPr>
              <a:t>hr</a:t>
            </a:r>
            <a:r>
              <a:rPr lang="en-US" altLang="zh-TW" dirty="0">
                <a:ea typeface="微軟正黑體" panose="020B0604030504040204" pitchFamily="34" charset="-120"/>
              </a:rPr>
              <a:t>/month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69721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582DF5B-271A-427E-BF8B-CA96961220E1}"/>
              </a:ext>
            </a:extLst>
          </p:cNvPr>
          <p:cNvSpPr/>
          <p:nvPr/>
        </p:nvSpPr>
        <p:spPr>
          <a:xfrm>
            <a:off x="273060" y="2171641"/>
            <a:ext cx="476281" cy="4686359"/>
          </a:xfrm>
          <a:prstGeom prst="rect">
            <a:avLst/>
          </a:prstGeom>
          <a:solidFill>
            <a:srgbClr val="058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C88C756-7B1E-4BC5-B75E-1DCF42F9C352}"/>
              </a:ext>
            </a:extLst>
          </p:cNvPr>
          <p:cNvGrpSpPr/>
          <p:nvPr/>
        </p:nvGrpSpPr>
        <p:grpSpPr>
          <a:xfrm>
            <a:off x="-2" y="418512"/>
            <a:ext cx="3001702" cy="928469"/>
            <a:chOff x="-2" y="418512"/>
            <a:chExt cx="3001702" cy="928469"/>
          </a:xfrm>
        </p:grpSpPr>
        <p:sp>
          <p:nvSpPr>
            <p:cNvPr id="3" name="流程圖: 換頁接點 2">
              <a:extLst>
                <a:ext uri="{FF2B5EF4-FFF2-40B4-BE49-F238E27FC236}">
                  <a16:creationId xmlns:a16="http://schemas.microsoft.com/office/drawing/2014/main" id="{0E18FADA-23FB-4003-8F34-158C3D7D0334}"/>
                </a:ext>
              </a:extLst>
            </p:cNvPr>
            <p:cNvSpPr/>
            <p:nvPr/>
          </p:nvSpPr>
          <p:spPr>
            <a:xfrm rot="16200000">
              <a:off x="1036614" y="-618104"/>
              <a:ext cx="928469" cy="3001702"/>
            </a:xfrm>
            <a:prstGeom prst="flowChartOffpageConnector">
              <a:avLst/>
            </a:prstGeom>
            <a:solidFill>
              <a:srgbClr val="0586D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標題 1">
              <a:extLst>
                <a:ext uri="{FF2B5EF4-FFF2-40B4-BE49-F238E27FC236}">
                  <a16:creationId xmlns:a16="http://schemas.microsoft.com/office/drawing/2014/main" id="{A5FBDD7F-9340-4185-9C8C-BFCBB3B2553D}"/>
                </a:ext>
              </a:extLst>
            </p:cNvPr>
            <p:cNvSpPr txBox="1">
              <a:spLocks/>
            </p:cNvSpPr>
            <p:nvPr/>
          </p:nvSpPr>
          <p:spPr>
            <a:xfrm>
              <a:off x="231021" y="505660"/>
              <a:ext cx="2124721" cy="7851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WORKING</a:t>
              </a:r>
            </a:p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EXPERIENCE</a:t>
              </a:r>
              <a:endParaRPr lang="zh-TW" altLang="en-US" sz="4800" b="1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B720321-1815-466C-8F04-B8B36389095F}"/>
              </a:ext>
            </a:extLst>
          </p:cNvPr>
          <p:cNvSpPr/>
          <p:nvPr/>
        </p:nvSpPr>
        <p:spPr>
          <a:xfrm>
            <a:off x="689806" y="1808679"/>
            <a:ext cx="5505299" cy="5049321"/>
          </a:xfrm>
          <a:prstGeom prst="rect">
            <a:avLst/>
          </a:prstGeom>
          <a:solidFill>
            <a:srgbClr val="01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34A7082-B7B0-48DA-A74C-444B301F2C53}"/>
              </a:ext>
            </a:extLst>
          </p:cNvPr>
          <p:cNvSpPr txBox="1"/>
          <p:nvPr/>
        </p:nvSpPr>
        <p:spPr>
          <a:xfrm>
            <a:off x="808877" y="2318732"/>
            <a:ext cx="4991543" cy="39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CRM</a:t>
            </a: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報價單查詢</a:t>
            </a:r>
            <a:endParaRPr lang="en-US" altLang="zh-TW" sz="28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報價單 </a:t>
            </a:r>
            <a:r>
              <a:rPr lang="en-US" altLang="zh-TW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&amp;</a:t>
            </a: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 訂單規格比較系統</a:t>
            </a:r>
            <a:endParaRPr lang="en-US" altLang="zh-TW" sz="28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VMI</a:t>
            </a: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寄銷庫存超量預警報表</a:t>
            </a:r>
            <a:endParaRPr lang="en-US" altLang="zh-TW" sz="28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客戶交期總表</a:t>
            </a:r>
            <a:endParaRPr lang="en-US" altLang="zh-TW" sz="28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部門 </a:t>
            </a:r>
            <a:r>
              <a:rPr lang="en-US" altLang="zh-TW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&amp; Internal Order</a:t>
            </a: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維護</a:t>
            </a:r>
            <a:endParaRPr lang="en-US" altLang="zh-TW" sz="28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子公司</a:t>
            </a:r>
            <a:r>
              <a:rPr lang="en-US" altLang="zh-TW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SAP</a:t>
            </a: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導入專案</a:t>
            </a:r>
            <a:endParaRPr lang="en-US" altLang="zh-TW" sz="28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582FEC25-8DF3-4E09-BF50-7541AD727DCF}"/>
              </a:ext>
            </a:extLst>
          </p:cNvPr>
          <p:cNvSpPr/>
          <p:nvPr/>
        </p:nvSpPr>
        <p:spPr>
          <a:xfrm>
            <a:off x="4093686" y="2584912"/>
            <a:ext cx="360000" cy="360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58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A0BC110C-D102-45BD-A657-759D1A820C93}"/>
              </a:ext>
            </a:extLst>
          </p:cNvPr>
          <p:cNvCxnSpPr>
            <a:cxnSpLocks/>
            <a:stCxn id="10" idx="6"/>
            <a:endCxn id="13" idx="1"/>
          </p:cNvCxnSpPr>
          <p:nvPr/>
        </p:nvCxnSpPr>
        <p:spPr>
          <a:xfrm flipV="1">
            <a:off x="4453686" y="1378313"/>
            <a:ext cx="2476503" cy="1386599"/>
          </a:xfrm>
          <a:prstGeom prst="bentConnector3">
            <a:avLst/>
          </a:prstGeom>
          <a:ln w="76200">
            <a:solidFill>
              <a:srgbClr val="0586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CBF9BCD-BB07-4A3D-B234-A42D524C2837}"/>
              </a:ext>
            </a:extLst>
          </p:cNvPr>
          <p:cNvSpPr/>
          <p:nvPr/>
        </p:nvSpPr>
        <p:spPr>
          <a:xfrm>
            <a:off x="6930189" y="984467"/>
            <a:ext cx="4090737" cy="787691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58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CRM ETL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報價單資料轉入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SAP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後使用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ALV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報表呈現</a:t>
            </a: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02D6EE2A-CAB2-4E70-9AFB-960EA5A16542}"/>
              </a:ext>
            </a:extLst>
          </p:cNvPr>
          <p:cNvSpPr/>
          <p:nvPr/>
        </p:nvSpPr>
        <p:spPr>
          <a:xfrm>
            <a:off x="5738853" y="3209701"/>
            <a:ext cx="360000" cy="360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58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F0EEBC-D78D-4B88-BC2E-050297BE8EF1}"/>
              </a:ext>
            </a:extLst>
          </p:cNvPr>
          <p:cNvSpPr/>
          <p:nvPr/>
        </p:nvSpPr>
        <p:spPr>
          <a:xfrm>
            <a:off x="7252406" y="2062077"/>
            <a:ext cx="4452934" cy="787691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58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比較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CRM 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報價單與下單時規格差異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解決報價與實際下單規格不符之狀況</a:t>
            </a:r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121CFC41-A42D-4152-9490-4F09C5E0CE71}"/>
              </a:ext>
            </a:extLst>
          </p:cNvPr>
          <p:cNvCxnSpPr>
            <a:cxnSpLocks/>
            <a:stCxn id="24" idx="6"/>
            <a:endCxn id="25" idx="1"/>
          </p:cNvCxnSpPr>
          <p:nvPr/>
        </p:nvCxnSpPr>
        <p:spPr>
          <a:xfrm flipV="1">
            <a:off x="6098853" y="2455923"/>
            <a:ext cx="1153553" cy="933778"/>
          </a:xfrm>
          <a:prstGeom prst="bentConnector3">
            <a:avLst>
              <a:gd name="adj1" fmla="val 50000"/>
            </a:avLst>
          </a:prstGeom>
          <a:ln w="76200">
            <a:solidFill>
              <a:srgbClr val="0586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3FF6FFF5-C9B6-431D-A871-BDEA4757BCF6}"/>
              </a:ext>
            </a:extLst>
          </p:cNvPr>
          <p:cNvSpPr/>
          <p:nvPr/>
        </p:nvSpPr>
        <p:spPr>
          <a:xfrm>
            <a:off x="5595147" y="3880537"/>
            <a:ext cx="360000" cy="360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58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FE99E6D3-C67A-473D-AB32-7AB7BCF6A2B3}"/>
              </a:ext>
            </a:extLst>
          </p:cNvPr>
          <p:cNvSpPr/>
          <p:nvPr/>
        </p:nvSpPr>
        <p:spPr>
          <a:xfrm>
            <a:off x="6865672" y="3206737"/>
            <a:ext cx="4636522" cy="787691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58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寄銷客戶若庫存量過多時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自動寄發信件通知業助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 不須再人工核對庫存資訊</a:t>
            </a:r>
          </a:p>
        </p:txBody>
      </p: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95FE477D-EA18-470D-97CE-41FBC046B973}"/>
              </a:ext>
            </a:extLst>
          </p:cNvPr>
          <p:cNvCxnSpPr>
            <a:cxnSpLocks/>
            <a:stCxn id="32" idx="6"/>
            <a:endCxn id="33" idx="1"/>
          </p:cNvCxnSpPr>
          <p:nvPr/>
        </p:nvCxnSpPr>
        <p:spPr>
          <a:xfrm flipV="1">
            <a:off x="5955147" y="3600583"/>
            <a:ext cx="910525" cy="459954"/>
          </a:xfrm>
          <a:prstGeom prst="bentConnector3">
            <a:avLst>
              <a:gd name="adj1" fmla="val 50000"/>
            </a:avLst>
          </a:prstGeom>
          <a:ln w="76200">
            <a:solidFill>
              <a:srgbClr val="0586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23F5888D-861C-4FA9-ABD1-95D622C57584}"/>
              </a:ext>
            </a:extLst>
          </p:cNvPr>
          <p:cNvSpPr/>
          <p:nvPr/>
        </p:nvSpPr>
        <p:spPr>
          <a:xfrm>
            <a:off x="3710696" y="4434610"/>
            <a:ext cx="360000" cy="360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58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D975FCB1-2415-4160-A688-47C9F55DBEF8}"/>
              </a:ext>
            </a:extLst>
          </p:cNvPr>
          <p:cNvCxnSpPr>
            <a:cxnSpLocks/>
            <a:stCxn id="41" idx="6"/>
            <a:endCxn id="44" idx="1"/>
          </p:cNvCxnSpPr>
          <p:nvPr/>
        </p:nvCxnSpPr>
        <p:spPr>
          <a:xfrm>
            <a:off x="4070696" y="4614610"/>
            <a:ext cx="2426356" cy="8591"/>
          </a:xfrm>
          <a:prstGeom prst="straightConnector1">
            <a:avLst/>
          </a:prstGeom>
          <a:ln w="76200">
            <a:solidFill>
              <a:srgbClr val="0586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579EC7CE-572F-4434-82AA-E1600C1D7B42}"/>
              </a:ext>
            </a:extLst>
          </p:cNvPr>
          <p:cNvSpPr/>
          <p:nvPr/>
        </p:nvSpPr>
        <p:spPr>
          <a:xfrm>
            <a:off x="6497052" y="4229355"/>
            <a:ext cx="5662863" cy="787691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58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依照料號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橫向展開每日交貨數量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並有自動扣除已出貨數量功能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 業助無須再人工維護交期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&amp;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數量</a:t>
            </a: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8B66392E-A6F6-48EE-AB0A-850E8B15182F}"/>
              </a:ext>
            </a:extLst>
          </p:cNvPr>
          <p:cNvSpPr/>
          <p:nvPr/>
        </p:nvSpPr>
        <p:spPr>
          <a:xfrm>
            <a:off x="5327938" y="5155063"/>
            <a:ext cx="360000" cy="360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58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4EAC3402-7991-433F-87E2-675FF32295D7}"/>
              </a:ext>
            </a:extLst>
          </p:cNvPr>
          <p:cNvCxnSpPr>
            <a:cxnSpLocks/>
            <a:stCxn id="55" idx="6"/>
            <a:endCxn id="58" idx="1"/>
          </p:cNvCxnSpPr>
          <p:nvPr/>
        </p:nvCxnSpPr>
        <p:spPr>
          <a:xfrm>
            <a:off x="5687938" y="5335063"/>
            <a:ext cx="665067" cy="259228"/>
          </a:xfrm>
          <a:prstGeom prst="bentConnector3">
            <a:avLst>
              <a:gd name="adj1" fmla="val 50000"/>
            </a:avLst>
          </a:prstGeom>
          <a:ln w="76200">
            <a:solidFill>
              <a:srgbClr val="0586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5096C87A-CA0C-4C88-AE90-5F69EB7C5B39}"/>
              </a:ext>
            </a:extLst>
          </p:cNvPr>
          <p:cNvSpPr/>
          <p:nvPr/>
        </p:nvSpPr>
        <p:spPr>
          <a:xfrm>
            <a:off x="6353005" y="5262304"/>
            <a:ext cx="5352335" cy="66397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58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因應組織異動之表格維護檢視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 減少程式異動</a:t>
            </a:r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8E84D73B-A80B-4334-9FE8-671FB4F7289B}"/>
              </a:ext>
            </a:extLst>
          </p:cNvPr>
          <p:cNvSpPr/>
          <p:nvPr/>
        </p:nvSpPr>
        <p:spPr>
          <a:xfrm>
            <a:off x="4466180" y="5810445"/>
            <a:ext cx="360000" cy="360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58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6858014B-80C1-4EF1-B741-236E8953D522}"/>
              </a:ext>
            </a:extLst>
          </p:cNvPr>
          <p:cNvSpPr/>
          <p:nvPr/>
        </p:nvSpPr>
        <p:spPr>
          <a:xfrm>
            <a:off x="6611852" y="6089248"/>
            <a:ext cx="3879686" cy="66397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58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協助導入子公司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SAP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系統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SD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部分</a:t>
            </a:r>
          </a:p>
        </p:txBody>
      </p: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id="{EBF411E8-AFB5-45C4-A4DB-BA219880BED1}"/>
              </a:ext>
            </a:extLst>
          </p:cNvPr>
          <p:cNvCxnSpPr>
            <a:cxnSpLocks/>
            <a:stCxn id="60" idx="6"/>
            <a:endCxn id="61" idx="1"/>
          </p:cNvCxnSpPr>
          <p:nvPr/>
        </p:nvCxnSpPr>
        <p:spPr>
          <a:xfrm>
            <a:off x="4826180" y="5990445"/>
            <a:ext cx="1785672" cy="430790"/>
          </a:xfrm>
          <a:prstGeom prst="bentConnector3">
            <a:avLst>
              <a:gd name="adj1" fmla="val 50000"/>
            </a:avLst>
          </a:prstGeom>
          <a:ln w="76200">
            <a:solidFill>
              <a:srgbClr val="0586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80533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</TotalTime>
  <Words>691</Words>
  <Application>Microsoft Macintosh PowerPoint</Application>
  <PresentationFormat>寬螢幕</PresentationFormat>
  <Paragraphs>90</Paragraphs>
  <Slides>12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吳承祐(David_Wu)</dc:creator>
  <cp:lastModifiedBy>吳承祐(David_Wu)</cp:lastModifiedBy>
  <cp:revision>68</cp:revision>
  <dcterms:created xsi:type="dcterms:W3CDTF">2022-01-09T10:00:55Z</dcterms:created>
  <dcterms:modified xsi:type="dcterms:W3CDTF">2022-01-13T08:16:06Z</dcterms:modified>
</cp:coreProperties>
</file>